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10"/>
  </p:handoutMasterIdLst>
  <p:sldIdLst>
    <p:sldId id="787" r:id="rId3"/>
    <p:sldId id="735" r:id="rId4"/>
    <p:sldId id="628" r:id="rId5"/>
    <p:sldId id="767" r:id="rId6"/>
    <p:sldId id="768" r:id="rId8"/>
    <p:sldId id="773"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0000"/>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ä¸­åº¦æ ·å¼ 2 - å¼ºè°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74507" autoAdjust="0"/>
  </p:normalViewPr>
  <p:slideViewPr>
    <p:cSldViewPr snapToGrid="0">
      <p:cViewPr>
        <p:scale>
          <a:sx n="66" d="100"/>
          <a:sy n="66" d="100"/>
        </p:scale>
        <p:origin x="-2382" y="-486"/>
      </p:cViewPr>
      <p:guideLst>
        <p:guide orient="horz" pos="2066"/>
        <p:guide pos="384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commentAuthors" Target="commentAuthors.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true"/>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
        <p:nvSpPr>
          <p:cNvPr id="4" name="页脚占位符 3"/>
          <p:cNvSpPr>
            <a:spLocks noGrp="true"/>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true"/>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true"/>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true" noRot="true" noChangeAspect="true"/>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true"/>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true"/>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true"/>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normAutofit/>
          </a:bodyPr>
          <a:lstStyle/>
          <a:p>
            <a:endParaRPr lang="zh-CN" altLang="en-US" dirty="0"/>
          </a:p>
        </p:txBody>
      </p:sp>
      <p:sp>
        <p:nvSpPr>
          <p:cNvPr id="4" name="灯片编号占位符 3"/>
          <p:cNvSpPr>
            <a:spLocks noGrp="true"/>
          </p:cNvSpPr>
          <p:nvPr>
            <p:ph type="sldNum" sz="quarter" idx="10"/>
          </p:nvPr>
        </p:nvSpPr>
        <p:spPr/>
        <p:txBody>
          <a:bodyPr/>
          <a:lstStyle/>
          <a:p>
            <a:fld id="{5849F42C-2DAE-424C-A4B8-3140182C3E9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2" Type="http://schemas.openxmlformats.org/officeDocument/2006/relationships/tags" Target="../tags/tag77.xml"/><Relationship Id="rId11" Type="http://schemas.openxmlformats.org/officeDocument/2006/relationships/tags" Target="../tags/tag76.xml"/><Relationship Id="rId10" Type="http://schemas.openxmlformats.org/officeDocument/2006/relationships/tags" Target="../tags/tag75.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pattFill prst="dkUpDiag">
          <a:fgClr>
            <a:schemeClr val="bg2">
              <a:lumMod val="95000"/>
            </a:schemeClr>
          </a:fgClr>
          <a:bgClr>
            <a:schemeClr val="bg1"/>
          </a:bgClr>
        </a:pattFill>
        <a:effectLst/>
      </p:bgPr>
    </p:bg>
    <p:spTree>
      <p:nvGrpSpPr>
        <p:cNvPr id="1" name=""/>
        <p:cNvGrpSpPr/>
        <p:nvPr/>
      </p:nvGrpSpPr>
      <p:grpSpPr>
        <a:xfrm>
          <a:off x="0" y="0"/>
          <a:ext cx="0" cy="0"/>
          <a:chOff x="0" y="0"/>
          <a:chExt cx="0" cy="0"/>
        </a:xfrm>
      </p:grpSpPr>
      <p:sp>
        <p:nvSpPr>
          <p:cNvPr id="7" name="任意多边形: 形状 6"/>
          <p:cNvSpPr/>
          <p:nvPr>
            <p:custDataLst>
              <p:tags r:id="rId2"/>
            </p:custDataLst>
          </p:nvPr>
        </p:nvSpPr>
        <p:spPr>
          <a:xfrm>
            <a:off x="8419122" y="0"/>
            <a:ext cx="3772878" cy="6854188"/>
          </a:xfrm>
          <a:custGeom>
            <a:avLst/>
            <a:gdLst>
              <a:gd name="connsiteX0" fmla="*/ 2201175 w 3772879"/>
              <a:gd name="connsiteY0" fmla="*/ 0 h 6854188"/>
              <a:gd name="connsiteX1" fmla="*/ 3772879 w 3772879"/>
              <a:gd name="connsiteY1" fmla="*/ 0 h 6854188"/>
              <a:gd name="connsiteX2" fmla="*/ 3772879 w 3772879"/>
              <a:gd name="connsiteY2" fmla="*/ 2214522 h 6854188"/>
              <a:gd name="connsiteX3" fmla="*/ 3765788 w 3772879"/>
              <a:gd name="connsiteY3" fmla="*/ 2214164 h 6854188"/>
              <a:gd name="connsiteX4" fmla="*/ 2554764 w 3772879"/>
              <a:gd name="connsiteY4" fmla="*/ 3425188 h 6854188"/>
              <a:gd name="connsiteX5" fmla="*/ 3765788 w 3772879"/>
              <a:gd name="connsiteY5" fmla="*/ 4636213 h 6854188"/>
              <a:gd name="connsiteX6" fmla="*/ 3772879 w 3772879"/>
              <a:gd name="connsiteY6" fmla="*/ 4635855 h 6854188"/>
              <a:gd name="connsiteX7" fmla="*/ 3772879 w 3772879"/>
              <a:gd name="connsiteY7" fmla="*/ 6854188 h 6854188"/>
              <a:gd name="connsiteX8" fmla="*/ 2209607 w 3772879"/>
              <a:gd name="connsiteY8" fmla="*/ 6854188 h 6854188"/>
              <a:gd name="connsiteX9" fmla="*/ 2133163 w 3772879"/>
              <a:gd name="connsiteY9" fmla="*/ 6819629 h 6854188"/>
              <a:gd name="connsiteX10" fmla="*/ 0 w 3772879"/>
              <a:gd name="connsiteY10" fmla="*/ 3425188 h 6854188"/>
              <a:gd name="connsiteX11" fmla="*/ 2133163 w 3772879"/>
              <a:gd name="connsiteY11" fmla="*/ 30748 h 685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72879" h="6854188">
                <a:moveTo>
                  <a:pt x="2201175" y="0"/>
                </a:moveTo>
                <a:lnTo>
                  <a:pt x="3772879" y="0"/>
                </a:lnTo>
                <a:lnTo>
                  <a:pt x="3772879" y="2214522"/>
                </a:lnTo>
                <a:lnTo>
                  <a:pt x="3765788" y="2214164"/>
                </a:lnTo>
                <a:cubicBezTo>
                  <a:pt x="3096958" y="2214164"/>
                  <a:pt x="2554764" y="2756358"/>
                  <a:pt x="2554764" y="3425188"/>
                </a:cubicBezTo>
                <a:cubicBezTo>
                  <a:pt x="2554764" y="4094018"/>
                  <a:pt x="3096958" y="4636213"/>
                  <a:pt x="3765788" y="4636213"/>
                </a:cubicBezTo>
                <a:lnTo>
                  <a:pt x="3772879" y="4635855"/>
                </a:lnTo>
                <a:lnTo>
                  <a:pt x="3772879" y="6854188"/>
                </a:lnTo>
                <a:lnTo>
                  <a:pt x="2209607" y="6854188"/>
                </a:lnTo>
                <a:lnTo>
                  <a:pt x="2133163" y="6819629"/>
                </a:lnTo>
                <a:cubicBezTo>
                  <a:pt x="870990" y="6211452"/>
                  <a:pt x="0" y="4920036"/>
                  <a:pt x="0" y="3425188"/>
                </a:cubicBezTo>
                <a:cubicBezTo>
                  <a:pt x="0" y="1930341"/>
                  <a:pt x="870990" y="638925"/>
                  <a:pt x="2133163" y="3074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8" name="直接连接符 7"/>
          <p:cNvCxnSpPr/>
          <p:nvPr>
            <p:custDataLst>
              <p:tags r:id="rId3"/>
            </p:custDataLst>
          </p:nvPr>
        </p:nvCxnSpPr>
        <p:spPr>
          <a:xfrm>
            <a:off x="10190796" y="8382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4"/>
            </p:custDataLst>
          </p:nvPr>
        </p:nvCxnSpPr>
        <p:spPr>
          <a:xfrm>
            <a:off x="10190796" y="1086803"/>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5"/>
            </p:custDataLst>
          </p:nvPr>
        </p:nvCxnSpPr>
        <p:spPr>
          <a:xfrm>
            <a:off x="10190796" y="959644"/>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6"/>
            </p:custDataLst>
          </p:nvPr>
        </p:nvCxnSpPr>
        <p:spPr>
          <a:xfrm>
            <a:off x="10495596" y="2331720"/>
            <a:ext cx="0" cy="23088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7"/>
            </p:custDataLst>
          </p:nvPr>
        </p:nvCxnSpPr>
        <p:spPr>
          <a:xfrm flipH="true">
            <a:off x="1071989" y="2065554"/>
            <a:ext cx="2098155" cy="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8"/>
            </p:custDataLst>
          </p:nvPr>
        </p:nvCxnSpPr>
        <p:spPr>
          <a:xfrm flipH="true">
            <a:off x="1071989" y="5120726"/>
            <a:ext cx="2098155" cy="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9"/>
            </p:custDataLst>
          </p:nvPr>
        </p:nvCxnSpPr>
        <p:spPr>
          <a:xfrm flipV="true">
            <a:off x="1129140" y="2065554"/>
            <a:ext cx="0" cy="3055172"/>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矩形 18"/>
          <p:cNvSpPr/>
          <p:nvPr>
            <p:custDataLst>
              <p:tags r:id="rId10"/>
            </p:custDataLst>
          </p:nvPr>
        </p:nvSpPr>
        <p:spPr>
          <a:xfrm>
            <a:off x="1073243" y="969862"/>
            <a:ext cx="886695" cy="366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true"/>
          </p:cNvSpPr>
          <p:nvPr>
            <p:ph type="ctrTitle" hasCustomPrompt="true"/>
            <p:custDataLst>
              <p:tags r:id="rId11"/>
            </p:custDataLst>
          </p:nvPr>
        </p:nvSpPr>
        <p:spPr>
          <a:xfrm>
            <a:off x="1269310" y="2162523"/>
            <a:ext cx="4826684" cy="2228848"/>
          </a:xfrm>
          <a:noFill/>
        </p:spPr>
        <p:txBody>
          <a:bodyPr anchor="b">
            <a:noAutofit/>
          </a:bodyPr>
          <a:lstStyle>
            <a:lvl1pPr algn="l">
              <a:defRPr sz="6400" spc="600">
                <a:solidFill>
                  <a:schemeClr val="tx1">
                    <a:lumMod val="85000"/>
                    <a:lumOff val="15000"/>
                  </a:schemeClr>
                </a:solidFill>
              </a:defRPr>
            </a:lvl1pPr>
          </a:lstStyle>
          <a:p>
            <a:r>
              <a:rPr lang="zh-CN" altLang="en-US" dirty="0"/>
              <a:t>编辑标题</a:t>
            </a:r>
            <a:endParaRPr lang="zh-CN" altLang="en-US" dirty="0"/>
          </a:p>
        </p:txBody>
      </p:sp>
      <p:sp>
        <p:nvSpPr>
          <p:cNvPr id="16" name="日期占位符 15"/>
          <p:cNvSpPr>
            <a:spLocks noGrp="true"/>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true"/>
          </p:cNvSpPr>
          <p:nvPr>
            <p:ph type="ftr" sz="quarter" idx="11"/>
            <p:custDataLst>
              <p:tags r:id="rId13"/>
            </p:custDataLst>
          </p:nvPr>
        </p:nvSpPr>
        <p:spPr/>
        <p:txBody>
          <a:bodyPr/>
          <a:lstStyle/>
          <a:p>
            <a:endParaRPr lang="zh-CN" altLang="en-US" dirty="0"/>
          </a:p>
        </p:txBody>
      </p:sp>
      <p:sp>
        <p:nvSpPr>
          <p:cNvPr id="18" name="灯片编号占位符 17"/>
          <p:cNvSpPr>
            <a:spLocks noGrp="true"/>
          </p:cNvSpPr>
          <p:nvPr>
            <p:ph type="sldNum" sz="quarter" idx="12"/>
            <p:custDataLst>
              <p:tags r:id="rId14"/>
            </p:custDataLst>
          </p:nvPr>
        </p:nvSpPr>
        <p:spPr/>
        <p:txBody>
          <a:bodyPr/>
          <a:lstStyle/>
          <a:p>
            <a:fld id="{49AE70B2-8BF9-45C0-BB95-33D1B9D3A854}" type="slidenum">
              <a:rPr lang="zh-CN" altLang="en-US" smtClean="0"/>
            </a:fld>
            <a:endParaRPr lang="zh-CN" altLang="en-US" dirty="0"/>
          </a:p>
        </p:txBody>
      </p:sp>
      <p:sp>
        <p:nvSpPr>
          <p:cNvPr id="5" name="文本占位符 4"/>
          <p:cNvSpPr>
            <a:spLocks noGrp="true"/>
          </p:cNvSpPr>
          <p:nvPr>
            <p:ph type="body" sz="quarter" idx="13" hasCustomPrompt="true"/>
            <p:custDataLst>
              <p:tags r:id="rId15"/>
            </p:custDataLst>
          </p:nvPr>
        </p:nvSpPr>
        <p:spPr>
          <a:xfrm>
            <a:off x="1270000" y="4563962"/>
            <a:ext cx="4826148" cy="460375"/>
          </a:xfrm>
        </p:spPr>
        <p:txBody>
          <a:bodyPr anchor="t"/>
          <a:lstStyle>
            <a:lvl1pPr marL="0" indent="0">
              <a:buNone/>
              <a:defRPr>
                <a:solidFill>
                  <a:schemeClr val="tx1">
                    <a:lumMod val="85000"/>
                    <a:lumOff val="15000"/>
                  </a:schemeClr>
                </a:solidFill>
              </a:defRPr>
            </a:lvl1pPr>
          </a:lstStyle>
          <a:p>
            <a:pPr lvl="0"/>
            <a:r>
              <a:rPr lang="zh-CN" altLang="en-US" dirty="0"/>
              <a:t>编辑文本</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12" name="组合 11"/>
          <p:cNvGrpSpPr/>
          <p:nvPr>
            <p:custDataLst>
              <p:tags r:id="rId2"/>
            </p:custDataLst>
          </p:nvPr>
        </p:nvGrpSpPr>
        <p:grpSpPr>
          <a:xfrm flipH="true" flipV="true">
            <a:off x="9676764" y="234316"/>
            <a:ext cx="2098041" cy="6115685"/>
            <a:chOff x="9414" y="-1687"/>
            <a:chExt cx="3304" cy="9631"/>
          </a:xfrm>
        </p:grpSpPr>
        <p:cxnSp>
          <p:nvCxnSpPr>
            <p:cNvPr id="7" name="直接连接符 6"/>
            <p:cNvCxnSpPr/>
            <p:nvPr>
              <p:custDataLst>
                <p:tags r:id="rId3"/>
              </p:custDataLst>
            </p:nvPr>
          </p:nvCxnSpPr>
          <p:spPr>
            <a:xfrm flipH="true">
              <a:off x="9414" y="7944"/>
              <a:ext cx="3304" cy="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4"/>
              </p:custDataLst>
            </p:nvPr>
          </p:nvCxnSpPr>
          <p:spPr>
            <a:xfrm flipV="true">
              <a:off x="9504" y="-1687"/>
              <a:ext cx="0" cy="9631"/>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日期占位符 3"/>
          <p:cNvSpPr>
            <a:spLocks noGrp="true"/>
          </p:cNvSpPr>
          <p:nvPr>
            <p:ph type="dt" sz="half" idx="10"/>
            <p:custDataLst>
              <p:tags r:id="rId5"/>
            </p:custDataLst>
          </p:nvPr>
        </p:nvSpPr>
        <p:spPr>
          <a:xfrm>
            <a:off x="879742" y="6527633"/>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11"/>
            <p:custDataLst>
              <p:tags r:id="rId6"/>
            </p:custDataLst>
          </p:nvPr>
        </p:nvSpPr>
        <p:spPr>
          <a:xfrm>
            <a:off x="4116000" y="6527633"/>
            <a:ext cx="3960000" cy="316800"/>
          </a:xfrm>
        </p:spPr>
        <p:txBody>
          <a:bodyPr/>
          <a:lstStyle/>
          <a:p>
            <a:endParaRPr lang="zh-CN" altLang="en-US"/>
          </a:p>
        </p:txBody>
      </p:sp>
      <p:sp>
        <p:nvSpPr>
          <p:cNvPr id="6" name="灯片编号占位符 5"/>
          <p:cNvSpPr>
            <a:spLocks noGrp="true"/>
          </p:cNvSpPr>
          <p:nvPr>
            <p:ph type="sldNum" sz="quarter" idx="12"/>
            <p:custDataLst>
              <p:tags r:id="rId7"/>
            </p:custDataLst>
          </p:nvPr>
        </p:nvSpPr>
        <p:spPr>
          <a:xfrm>
            <a:off x="8610601" y="6527633"/>
            <a:ext cx="2700000" cy="316800"/>
          </a:xfrm>
        </p:spPr>
        <p:txBody>
          <a:bodyPr/>
          <a:lstStyle/>
          <a:p>
            <a:fld id="{49AE70B2-8BF9-45C0-BB95-33D1B9D3A854}" type="slidenum">
              <a:rPr lang="zh-CN" altLang="en-US" smtClean="0"/>
            </a:fld>
            <a:endParaRPr lang="zh-CN" altLang="en-US"/>
          </a:p>
        </p:txBody>
      </p:sp>
      <p:cxnSp>
        <p:nvCxnSpPr>
          <p:cNvPr id="10" name="直接连接符 9"/>
          <p:cNvCxnSpPr/>
          <p:nvPr>
            <p:custDataLst>
              <p:tags r:id="rId8"/>
            </p:custDataLst>
          </p:nvPr>
        </p:nvCxnSpPr>
        <p:spPr>
          <a:xfrm flipH="true">
            <a:off x="415031" y="6419235"/>
            <a:ext cx="2098155" cy="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9"/>
            </p:custDataLst>
          </p:nvPr>
        </p:nvCxnSpPr>
        <p:spPr>
          <a:xfrm flipV="true">
            <a:off x="472181" y="303531"/>
            <a:ext cx="0" cy="6115705"/>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true"/>
          </p:cNvSpPr>
          <p:nvPr>
            <p:ph type="title"/>
            <p:custDataLst>
              <p:tags r:id="rId10"/>
            </p:custDataLst>
          </p:nvPr>
        </p:nvSpPr>
        <p:spPr>
          <a:xfrm>
            <a:off x="623889" y="406801"/>
            <a:ext cx="10944226" cy="863601"/>
          </a:xfrm>
        </p:spPr>
        <p:txBody>
          <a:bodyPr>
            <a:normAutofit/>
          </a:bodyPr>
          <a:lstStyle>
            <a:lvl1pPr>
              <a:defRPr sz="3600"/>
            </a:lvl1pPr>
          </a:lstStyle>
          <a:p>
            <a:r>
              <a:rPr lang="zh-CN" altLang="en-US" dirty="0"/>
              <a:t>单击此处编辑母版标题样式</a:t>
            </a:r>
            <a:endParaRPr lang="zh-CN" altLang="en-US" dirty="0"/>
          </a:p>
        </p:txBody>
      </p:sp>
      <p:sp>
        <p:nvSpPr>
          <p:cNvPr id="3" name="内容占位符 2"/>
          <p:cNvSpPr>
            <a:spLocks noGrp="true"/>
          </p:cNvSpPr>
          <p:nvPr>
            <p:ph idx="1"/>
            <p:custDataLst>
              <p:tags r:id="rId11"/>
            </p:custDataLst>
          </p:nvPr>
        </p:nvSpPr>
        <p:spPr>
          <a:xfrm>
            <a:off x="623888" y="1412875"/>
            <a:ext cx="10944224" cy="4895850"/>
          </a:xfrm>
        </p:spPr>
        <p:txBody>
          <a:bodyPr>
            <a:normAutofit/>
          </a:bodyPr>
          <a:lstStyle>
            <a:lvl1pPr>
              <a:defRPr sz="2000"/>
            </a:lvl1pPr>
            <a:lvl2pPr>
              <a:defRPr sz="2000"/>
            </a:lvl2pPr>
            <a:lvl3pPr>
              <a:defRPr sz="2000"/>
            </a:lvl3pPr>
            <a:lvl4pPr>
              <a:defRPr sz="2000"/>
            </a:lvl4pPr>
            <a:lvl5pPr>
              <a:defRPr sz="20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3" name="任意多边形: 形状 12"/>
          <p:cNvSpPr/>
          <p:nvPr>
            <p:custDataLst>
              <p:tags r:id="rId2"/>
            </p:custDataLst>
          </p:nvPr>
        </p:nvSpPr>
        <p:spPr>
          <a:xfrm flipH="true">
            <a:off x="2" y="0"/>
            <a:ext cx="3772878" cy="6854188"/>
          </a:xfrm>
          <a:custGeom>
            <a:avLst/>
            <a:gdLst>
              <a:gd name="connsiteX0" fmla="*/ 2201175 w 3772879"/>
              <a:gd name="connsiteY0" fmla="*/ 0 h 6854188"/>
              <a:gd name="connsiteX1" fmla="*/ 3772879 w 3772879"/>
              <a:gd name="connsiteY1" fmla="*/ 0 h 6854188"/>
              <a:gd name="connsiteX2" fmla="*/ 3772879 w 3772879"/>
              <a:gd name="connsiteY2" fmla="*/ 2214522 h 6854188"/>
              <a:gd name="connsiteX3" fmla="*/ 3765788 w 3772879"/>
              <a:gd name="connsiteY3" fmla="*/ 2214164 h 6854188"/>
              <a:gd name="connsiteX4" fmla="*/ 2554764 w 3772879"/>
              <a:gd name="connsiteY4" fmla="*/ 3425188 h 6854188"/>
              <a:gd name="connsiteX5" fmla="*/ 3765788 w 3772879"/>
              <a:gd name="connsiteY5" fmla="*/ 4636213 h 6854188"/>
              <a:gd name="connsiteX6" fmla="*/ 3772879 w 3772879"/>
              <a:gd name="connsiteY6" fmla="*/ 4635855 h 6854188"/>
              <a:gd name="connsiteX7" fmla="*/ 3772879 w 3772879"/>
              <a:gd name="connsiteY7" fmla="*/ 6854188 h 6854188"/>
              <a:gd name="connsiteX8" fmla="*/ 2209607 w 3772879"/>
              <a:gd name="connsiteY8" fmla="*/ 6854188 h 6854188"/>
              <a:gd name="connsiteX9" fmla="*/ 2133163 w 3772879"/>
              <a:gd name="connsiteY9" fmla="*/ 6819629 h 6854188"/>
              <a:gd name="connsiteX10" fmla="*/ 0 w 3772879"/>
              <a:gd name="connsiteY10" fmla="*/ 3425188 h 6854188"/>
              <a:gd name="connsiteX11" fmla="*/ 2133163 w 3772879"/>
              <a:gd name="connsiteY11" fmla="*/ 30748 h 685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72879" h="6854188">
                <a:moveTo>
                  <a:pt x="2201175" y="0"/>
                </a:moveTo>
                <a:lnTo>
                  <a:pt x="3772879" y="0"/>
                </a:lnTo>
                <a:lnTo>
                  <a:pt x="3772879" y="2214522"/>
                </a:lnTo>
                <a:lnTo>
                  <a:pt x="3765788" y="2214164"/>
                </a:lnTo>
                <a:cubicBezTo>
                  <a:pt x="3096958" y="2214164"/>
                  <a:pt x="2554764" y="2756358"/>
                  <a:pt x="2554764" y="3425188"/>
                </a:cubicBezTo>
                <a:cubicBezTo>
                  <a:pt x="2554764" y="4094018"/>
                  <a:pt x="3096958" y="4636213"/>
                  <a:pt x="3765788" y="4636213"/>
                </a:cubicBezTo>
                <a:lnTo>
                  <a:pt x="3772879" y="4635855"/>
                </a:lnTo>
                <a:lnTo>
                  <a:pt x="3772879" y="6854188"/>
                </a:lnTo>
                <a:lnTo>
                  <a:pt x="2209607" y="6854188"/>
                </a:lnTo>
                <a:lnTo>
                  <a:pt x="2133163" y="6819629"/>
                </a:lnTo>
                <a:cubicBezTo>
                  <a:pt x="870990" y="6211452"/>
                  <a:pt x="0" y="4920036"/>
                  <a:pt x="0" y="3425188"/>
                </a:cubicBezTo>
                <a:cubicBezTo>
                  <a:pt x="0" y="1930341"/>
                  <a:pt x="870990" y="638925"/>
                  <a:pt x="2133163" y="3074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日期占位符 3"/>
          <p:cNvSpPr>
            <a:spLocks noGrp="true"/>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11"/>
            <p:custDataLst>
              <p:tags r:id="rId4"/>
            </p:custDataLst>
          </p:nvPr>
        </p:nvSpPr>
        <p:spPr/>
        <p:txBody>
          <a:bodyPr/>
          <a:lstStyle/>
          <a:p>
            <a:endParaRPr lang="zh-CN" altLang="en-US"/>
          </a:p>
        </p:txBody>
      </p:sp>
      <p:sp>
        <p:nvSpPr>
          <p:cNvPr id="6" name="灯片编号占位符 5"/>
          <p:cNvSpPr>
            <a:spLocks noGrp="true"/>
          </p:cNvSpPr>
          <p:nvPr>
            <p:ph type="sldNum" sz="quarter" idx="12"/>
            <p:custDataLst>
              <p:tags r:id="rId5"/>
            </p:custDataLst>
          </p:nvPr>
        </p:nvSpPr>
        <p:spPr>
          <a:xfrm>
            <a:off x="8610601" y="6349833"/>
            <a:ext cx="2700000" cy="316800"/>
          </a:xfrm>
        </p:spPr>
        <p:txBody>
          <a:bodyPr/>
          <a:lstStyle/>
          <a:p>
            <a:fld id="{49AE70B2-8BF9-45C0-BB95-33D1B9D3A854}" type="slidenum">
              <a:rPr lang="zh-CN" altLang="en-US" smtClean="0"/>
            </a:fld>
            <a:endParaRPr lang="zh-CN" altLang="en-US"/>
          </a:p>
        </p:txBody>
      </p:sp>
      <p:sp>
        <p:nvSpPr>
          <p:cNvPr id="2" name="标题 1"/>
          <p:cNvSpPr>
            <a:spLocks noGrp="true"/>
          </p:cNvSpPr>
          <p:nvPr>
            <p:ph type="title" hasCustomPrompt="true"/>
            <p:custDataLst>
              <p:tags r:id="rId6"/>
            </p:custDataLst>
          </p:nvPr>
        </p:nvSpPr>
        <p:spPr>
          <a:xfrm>
            <a:off x="4953565" y="3104095"/>
            <a:ext cx="6640514" cy="863174"/>
          </a:xfrm>
        </p:spPr>
        <p:txBody>
          <a:bodyPr anchor="b">
            <a:normAutofit/>
          </a:bodyPr>
          <a:lstStyle>
            <a:lvl1pPr>
              <a:defRPr sz="4400">
                <a:solidFill>
                  <a:schemeClr val="tx1">
                    <a:lumMod val="85000"/>
                    <a:lumOff val="15000"/>
                  </a:schemeClr>
                </a:solidFill>
              </a:defRPr>
            </a:lvl1pPr>
          </a:lstStyle>
          <a:p>
            <a:r>
              <a:rPr lang="zh-CN" altLang="en-US" dirty="0"/>
              <a:t>单击此处编辑标题</a:t>
            </a:r>
            <a:endParaRPr lang="zh-CN" altLang="en-US" dirty="0"/>
          </a:p>
        </p:txBody>
      </p:sp>
      <p:sp>
        <p:nvSpPr>
          <p:cNvPr id="3" name="文本占位符 2"/>
          <p:cNvSpPr>
            <a:spLocks noGrp="true"/>
          </p:cNvSpPr>
          <p:nvPr>
            <p:ph type="body" idx="1"/>
            <p:custDataLst>
              <p:tags r:id="rId7"/>
            </p:custDataLst>
          </p:nvPr>
        </p:nvSpPr>
        <p:spPr>
          <a:xfrm>
            <a:off x="4953566" y="4112159"/>
            <a:ext cx="6640512" cy="1367961"/>
          </a:xfrm>
        </p:spPr>
        <p:txBody>
          <a:bodyPr>
            <a:normAutofit/>
          </a:bodyPr>
          <a:lstStyle>
            <a:lvl1pPr marL="0" indent="0">
              <a:buNone/>
              <a:defRPr sz="240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true"/>
          </p:cNvSpPr>
          <p:nvPr>
            <p:ph type="title"/>
            <p:custDataLst>
              <p:tags r:id="rId2"/>
            </p:custDataLst>
          </p:nvPr>
        </p:nvSpPr>
        <p:spPr>
          <a:xfrm>
            <a:off x="669884" y="443234"/>
            <a:ext cx="10852236" cy="441964"/>
          </a:xfrm>
        </p:spPr>
        <p:txBody>
          <a:bodyPr vert="horz" lIns="101600" tIns="38100" rIns="76200" bIns="38100" rtlCol="0" anchor="t" anchorCtr="false">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true"/>
          </p:cNvSpPr>
          <p:nvPr>
            <p:ph sz="half" idx="1"/>
            <p:custDataLst>
              <p:tags r:id="rId3"/>
            </p:custDataLst>
          </p:nvPr>
        </p:nvSpPr>
        <p:spPr>
          <a:xfrm>
            <a:off x="669929" y="952509"/>
            <a:ext cx="5283243"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true"/>
          </p:cNvSpPr>
          <p:nvPr>
            <p:ph sz="half" idx="2"/>
            <p:custDataLst>
              <p:tags r:id="rId4"/>
            </p:custDataLst>
          </p:nvPr>
        </p:nvSpPr>
        <p:spPr>
          <a:xfrm>
            <a:off x="6238876" y="952509"/>
            <a:ext cx="5283243" cy="5388907"/>
          </a:xfrm>
        </p:spPr>
        <p:txBody>
          <a:bodyPr>
            <a:noAutofit/>
          </a:bodyPr>
          <a:lstStyle>
            <a:lvl1pPr>
              <a:defRPr sz="1600">
                <a:latin typeface="微软雅黑" panose="020B0503020204020204" charset="-122"/>
                <a:ea typeface="微软雅黑" panose="020B0503020204020204" charset="-122"/>
              </a:defRPr>
            </a:lvl1pPr>
            <a:lvl2pPr>
              <a:defRPr sz="1600">
                <a:latin typeface="微软雅黑" panose="020B0503020204020204" charset="-122"/>
                <a:ea typeface="微软雅黑" panose="020B0503020204020204" charset="-122"/>
              </a:defRPr>
            </a:lvl2pPr>
            <a:lvl3pPr>
              <a:defRPr sz="1600">
                <a:latin typeface="微软雅黑" panose="020B0503020204020204" charset="-122"/>
                <a:ea typeface="微软雅黑" panose="020B0503020204020204" charset="-122"/>
              </a:defRPr>
            </a:lvl3pPr>
            <a:lvl4pPr>
              <a:defRPr sz="1600">
                <a:latin typeface="微软雅黑" panose="020B0503020204020204" charset="-122"/>
                <a:ea typeface="微软雅黑" panose="020B0503020204020204" charset="-122"/>
              </a:defRPr>
            </a:lvl4pPr>
            <a:lvl5pPr>
              <a:defRPr sz="1600">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true"/>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true"/>
          </p:cNvSpPr>
          <p:nvPr>
            <p:ph type="ftr" sz="quarter" idx="11"/>
            <p:custDataLst>
              <p:tags r:id="rId6"/>
            </p:custDataLst>
          </p:nvPr>
        </p:nvSpPr>
        <p:spPr/>
        <p:txBody>
          <a:bodyPr/>
          <a:lstStyle/>
          <a:p>
            <a:endParaRPr lang="zh-CN" altLang="en-US"/>
          </a:p>
        </p:txBody>
      </p:sp>
      <p:sp>
        <p:nvSpPr>
          <p:cNvPr id="7" name="灯片编号占位符 6"/>
          <p:cNvSpPr>
            <a:spLocks noGrp="true"/>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true"/>
          </p:cNvSpPr>
          <p:nvPr>
            <p:ph type="title"/>
            <p:custDataLst>
              <p:tags r:id="rId2"/>
            </p:custDataLst>
          </p:nvPr>
        </p:nvSpPr>
        <p:spPr>
          <a:xfrm>
            <a:off x="669884" y="443234"/>
            <a:ext cx="10852236" cy="441964"/>
          </a:xfrm>
        </p:spPr>
        <p:txBody>
          <a:bodyPr vert="horz" lIns="101600" tIns="38100" rIns="76200" bIns="38100" rtlCol="0" anchor="t" anchorCtr="false">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true"/>
          </p:cNvSpPr>
          <p:nvPr>
            <p:ph type="body" idx="1" hasCustomPrompt="true"/>
            <p:custDataLst>
              <p:tags r:id="rId3"/>
            </p:custDataLst>
          </p:nvPr>
        </p:nvSpPr>
        <p:spPr>
          <a:xfrm>
            <a:off x="669929" y="952509"/>
            <a:ext cx="5283243" cy="381003"/>
          </a:xfrm>
        </p:spPr>
        <p:txBody>
          <a:bodyPr lIns="101600" tIns="38100" rIns="76200" bIns="38100" anchor="t" anchorCtr="false">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微软雅黑" panose="020B0503020204020204" charset="-122"/>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true"/>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true"/>
          </p:cNvSpPr>
          <p:nvPr>
            <p:ph type="body" sz="quarter" idx="3" hasCustomPrompt="true"/>
            <p:custDataLst>
              <p:tags r:id="rId5"/>
            </p:custDataLst>
          </p:nvPr>
        </p:nvSpPr>
        <p:spPr>
          <a:xfrm>
            <a:off x="6235749" y="952509"/>
            <a:ext cx="5283243" cy="381003"/>
          </a:xfrm>
        </p:spPr>
        <p:txBody>
          <a:bodyPr vert="horz" lIns="101600" tIns="38100" rIns="76200" bIns="38100" rtlCol="0" anchor="t" anchorCtr="false">
            <a:noAutofit/>
          </a:bodyPr>
          <a:lstStyle>
            <a:lvl1pPr marL="0" marR="0" lvl="0" indent="0" algn="l" defTabSz="914400" rtl="0" eaLnBrk="1" fontAlgn="auto" latinLnBrk="0" hangingPunct="1">
              <a:lnSpc>
                <a:spcPct val="100000"/>
              </a:lnSpc>
              <a:spcBef>
                <a:spcPts val="0"/>
              </a:spcBef>
              <a:spcAft>
                <a:spcPts val="0"/>
              </a:spcAft>
              <a:buFont typeface="Arial" panose="02080604020202020204" pitchFamily="34" charset="0"/>
              <a:buNone/>
              <a:defRPr kumimoji="0" lang="zh-CN" altLang="en-US" sz="2000" b="0" i="0" u="none" strike="noStrike" kern="1200" cap="none" spc="20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true"/>
          </p:cNvSpPr>
          <p:nvPr>
            <p:ph sz="quarter" idx="4"/>
            <p:custDataLst>
              <p:tags r:id="rId6"/>
            </p:custDataLst>
          </p:nvPr>
        </p:nvSpPr>
        <p:spPr>
          <a:xfrm>
            <a:off x="6235749" y="1406525"/>
            <a:ext cx="5283243"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true"/>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true"/>
          </p:cNvSpPr>
          <p:nvPr>
            <p:ph type="ftr" sz="quarter" idx="11"/>
            <p:custDataLst>
              <p:tags r:id="rId8"/>
            </p:custDataLst>
          </p:nvPr>
        </p:nvSpPr>
        <p:spPr/>
        <p:txBody>
          <a:bodyPr/>
          <a:lstStyle/>
          <a:p>
            <a:endParaRPr lang="zh-CN" altLang="en-US"/>
          </a:p>
        </p:txBody>
      </p:sp>
      <p:sp>
        <p:nvSpPr>
          <p:cNvPr id="9" name="灯片编号占位符 8"/>
          <p:cNvSpPr>
            <a:spLocks noGrp="true"/>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custDataLst>
              <p:tags r:id="rId2"/>
            </p:custDataLst>
          </p:nvPr>
        </p:nvSpPr>
        <p:spPr/>
        <p:txBody>
          <a:bodyPr vert="horz" lIns="101600" tIns="38100" rIns="76200" bIns="38100" rtlCol="0" anchor="t" anchorCtr="false">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true"/>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4"/>
            </p:custDataLst>
          </p:nvPr>
        </p:nvSpPr>
        <p:spPr/>
        <p:txBody>
          <a:bodyPr/>
          <a:lstStyle/>
          <a:p>
            <a:endParaRPr lang="zh-CN" altLang="en-US"/>
          </a:p>
        </p:txBody>
      </p:sp>
      <p:sp>
        <p:nvSpPr>
          <p:cNvPr id="5" name="灯片编号占位符 4"/>
          <p:cNvSpPr>
            <a:spLocks noGrp="true"/>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true"/>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true"/>
          </p:cNvSpPr>
          <p:nvPr>
            <p:ph type="ftr" sz="quarter" idx="11"/>
            <p:custDataLst>
              <p:tags r:id="rId3"/>
            </p:custDataLst>
          </p:nvPr>
        </p:nvSpPr>
        <p:spPr/>
        <p:txBody>
          <a:bodyPr/>
          <a:lstStyle/>
          <a:p>
            <a:endParaRPr lang="zh-CN" altLang="en-US"/>
          </a:p>
        </p:txBody>
      </p:sp>
      <p:sp>
        <p:nvSpPr>
          <p:cNvPr id="4" name="灯片编号占位符 3"/>
          <p:cNvSpPr>
            <a:spLocks noGrp="true"/>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true"/>
          </p:cNvSpPr>
          <p:nvPr>
            <p:ph type="title"/>
            <p:custDataLst>
              <p:tags r:id="rId2"/>
            </p:custDataLst>
          </p:nvPr>
        </p:nvSpPr>
        <p:spPr>
          <a:xfrm>
            <a:off x="669932" y="443234"/>
            <a:ext cx="10852236" cy="441964"/>
          </a:xfrm>
        </p:spPr>
        <p:txBody>
          <a:bodyPr vert="horz" lIns="101600" tIns="38100" rIns="76200" bIns="38100" rtlCol="0" anchor="t" anchorCtr="false">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true"/>
          </p:cNvSpPr>
          <p:nvPr>
            <p:ph type="pic" idx="1"/>
            <p:custDataLst>
              <p:tags r:id="rId3"/>
            </p:custDataLst>
          </p:nvPr>
        </p:nvSpPr>
        <p:spPr>
          <a:xfrm>
            <a:off x="669929" y="952509"/>
            <a:ext cx="5283243"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8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true"/>
          </p:cNvSpPr>
          <p:nvPr>
            <p:ph type="body" sz="half" idx="2"/>
            <p:custDataLst>
              <p:tags r:id="rId4"/>
            </p:custDataLst>
          </p:nvPr>
        </p:nvSpPr>
        <p:spPr>
          <a:xfrm>
            <a:off x="6238924" y="952509"/>
            <a:ext cx="5283243"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true"/>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true"/>
          </p:cNvSpPr>
          <p:nvPr>
            <p:ph type="ftr" sz="quarter" idx="11"/>
            <p:custDataLst>
              <p:tags r:id="rId6"/>
            </p:custDataLst>
          </p:nvPr>
        </p:nvSpPr>
        <p:spPr/>
        <p:txBody>
          <a:bodyPr/>
          <a:lstStyle/>
          <a:p>
            <a:endParaRPr lang="zh-CN" altLang="en-US" dirty="0"/>
          </a:p>
        </p:txBody>
      </p:sp>
      <p:sp>
        <p:nvSpPr>
          <p:cNvPr id="7" name="灯片编号占位符 6"/>
          <p:cNvSpPr>
            <a:spLocks noGrp="true"/>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true"/>
          </p:cNvSpPr>
          <p:nvPr>
            <p:ph type="title" orient="vert"/>
            <p:custDataLst>
              <p:tags r:id="rId2"/>
            </p:custDataLst>
          </p:nvPr>
        </p:nvSpPr>
        <p:spPr>
          <a:xfrm>
            <a:off x="10571135" y="952509"/>
            <a:ext cx="950985" cy="5388907"/>
          </a:xfrm>
        </p:spPr>
        <p:txBody>
          <a:bodyPr vert="eaVert" lIns="101600" tIns="38100" rIns="76200" bIns="38100" rtlCol="0" anchor="ctr" anchorCtr="false">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true"/>
          </p:cNvSpPr>
          <p:nvPr>
            <p:ph type="body" orient="vert" idx="1"/>
            <p:custDataLst>
              <p:tags r:id="rId3"/>
            </p:custDataLst>
          </p:nvPr>
        </p:nvSpPr>
        <p:spPr>
          <a:xfrm>
            <a:off x="669926" y="952501"/>
            <a:ext cx="9828101" cy="5388907"/>
          </a:xfrm>
        </p:spPr>
        <p:txBody>
          <a:bodyPr vert="eaVert"/>
          <a:lstStyle>
            <a:lvl1pPr indent="0" eaLnBrk="1" fontAlgn="auto" latinLnBrk="0" hangingPunct="1">
              <a:defRPr>
                <a:latin typeface="微软雅黑" panose="020B0503020204020204" charset="-122"/>
                <a:ea typeface="微软雅黑" panose="020B0503020204020204" charset="-122"/>
              </a:defRPr>
            </a:lvl1pPr>
            <a:lvl2pPr indent="0" eaLnBrk="1" fontAlgn="auto" latinLnBrk="0" hangingPunct="1">
              <a:defRPr>
                <a:latin typeface="微软雅黑" panose="020B0503020204020204" charset="-122"/>
                <a:ea typeface="微软雅黑" panose="020B0503020204020204" charset="-122"/>
              </a:defRPr>
            </a:lvl2pPr>
            <a:lvl3pPr indent="0" eaLnBrk="1" fontAlgn="auto" latinLnBrk="0" hangingPunct="1">
              <a:defRPr>
                <a:latin typeface="微软雅黑" panose="020B0503020204020204" charset="-122"/>
                <a:ea typeface="微软雅黑" panose="020B0503020204020204" charset="-122"/>
              </a:defRPr>
            </a:lvl3pPr>
            <a:lvl4pPr indent="0" eaLnBrk="1" fontAlgn="auto" latinLnBrk="0" hangingPunct="1">
              <a:defRPr>
                <a:latin typeface="微软雅黑" panose="020B0503020204020204" charset="-122"/>
                <a:ea typeface="微软雅黑" panose="020B0503020204020204" charset="-122"/>
              </a:defRPr>
            </a:lvl4pPr>
            <a:lvl5pPr indent="0" eaLnBrk="1" fontAlgn="auto" latinLnBrk="0" hangingPunct="1">
              <a:defRPr>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true"/>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11"/>
            <p:custDataLst>
              <p:tags r:id="rId5"/>
            </p:custDataLst>
          </p:nvPr>
        </p:nvSpPr>
        <p:spPr/>
        <p:txBody>
          <a:bodyPr/>
          <a:lstStyle/>
          <a:p>
            <a:endParaRPr lang="zh-CN" altLang="en-US"/>
          </a:p>
        </p:txBody>
      </p:sp>
      <p:sp>
        <p:nvSpPr>
          <p:cNvPr id="6" name="灯片编号占位符 5"/>
          <p:cNvSpPr>
            <a:spLocks noGrp="true"/>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true"/>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3"/>
            </p:custDataLst>
          </p:nvPr>
        </p:nvSpPr>
        <p:spPr/>
        <p:txBody>
          <a:bodyPr/>
          <a:lstStyle/>
          <a:p>
            <a:endParaRPr lang="zh-CN" altLang="en-US"/>
          </a:p>
        </p:txBody>
      </p:sp>
      <p:sp>
        <p:nvSpPr>
          <p:cNvPr id="5" name="灯片编号占位符 4"/>
          <p:cNvSpPr>
            <a:spLocks noGrp="true"/>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true"/>
          </p:cNvSpPr>
          <p:nvPr>
            <p:ph sz="quarter" idx="13"/>
            <p:custDataLst>
              <p:tags r:id="rId5"/>
            </p:custDataLst>
          </p:nvPr>
        </p:nvSpPr>
        <p:spPr>
          <a:xfrm>
            <a:off x="669932" y="952509"/>
            <a:ext cx="10852236" cy="5388907"/>
          </a:xfrm>
        </p:spPr>
        <p:txBody>
          <a:bodyPr/>
          <a:lstStyle>
            <a:lvl1pPr>
              <a:defRPr>
                <a:latin typeface="微软雅黑" panose="020B0503020204020204" charset="-122"/>
                <a:ea typeface="微软雅黑" panose="020B0503020204020204" charset="-122"/>
              </a:defRPr>
            </a:lvl1pPr>
            <a:lvl2pPr>
              <a:defRPr>
                <a:latin typeface="微软雅黑" panose="020B0503020204020204" charset="-122"/>
                <a:ea typeface="微软雅黑" panose="020B0503020204020204" charset="-122"/>
              </a:defRPr>
            </a:lvl2pPr>
            <a:lvl3pPr>
              <a:defRPr>
                <a:latin typeface="微软雅黑" panose="020B0503020204020204" charset="-122"/>
                <a:ea typeface="微软雅黑" panose="020B0503020204020204" charset="-122"/>
              </a:defRPr>
            </a:lvl3pPr>
            <a:lvl4pPr>
              <a:defRPr>
                <a:latin typeface="微软雅黑" panose="020B0503020204020204" charset="-122"/>
                <a:ea typeface="微软雅黑" panose="020B0503020204020204" charset="-122"/>
              </a:defRPr>
            </a:lvl4pPr>
            <a:lvl5pPr>
              <a:defRPr>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pattFill prst="dkUpDiag">
          <a:fgClr>
            <a:schemeClr val="bg2">
              <a:lumMod val="95000"/>
            </a:schemeClr>
          </a:fgClr>
          <a:bgClr>
            <a:schemeClr val="bg1"/>
          </a:bgClr>
        </a:pattFill>
        <a:effectLst/>
      </p:bgPr>
    </p:bg>
    <p:spTree>
      <p:nvGrpSpPr>
        <p:cNvPr id="1" name=""/>
        <p:cNvGrpSpPr/>
        <p:nvPr/>
      </p:nvGrpSpPr>
      <p:grpSpPr>
        <a:xfrm>
          <a:off x="0" y="0"/>
          <a:ext cx="0" cy="0"/>
          <a:chOff x="0" y="0"/>
          <a:chExt cx="0" cy="0"/>
        </a:xfrm>
      </p:grpSpPr>
      <p:sp>
        <p:nvSpPr>
          <p:cNvPr id="3" name="日期占位符 2"/>
          <p:cNvSpPr>
            <a:spLocks noGrp="true"/>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3"/>
            </p:custDataLst>
          </p:nvPr>
        </p:nvSpPr>
        <p:spPr/>
        <p:txBody>
          <a:bodyPr/>
          <a:lstStyle/>
          <a:p>
            <a:endParaRPr lang="zh-CN" altLang="en-US"/>
          </a:p>
        </p:txBody>
      </p:sp>
      <p:sp>
        <p:nvSpPr>
          <p:cNvPr id="5" name="灯片编号占位符 4"/>
          <p:cNvSpPr>
            <a:spLocks noGrp="true"/>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true"/>
          </p:cNvSpPr>
          <p:nvPr>
            <p:ph type="title" hasCustomPrompt="true"/>
            <p:custDataLst>
              <p:tags r:id="rId5"/>
            </p:custDataLst>
          </p:nvPr>
        </p:nvSpPr>
        <p:spPr>
          <a:xfrm>
            <a:off x="2698251" y="2290310"/>
            <a:ext cx="6795502" cy="2016125"/>
          </a:xfrm>
        </p:spPr>
        <p:txBody>
          <a:bodyPr anchor="ctr">
            <a:normAutofit/>
          </a:bodyPr>
          <a:lstStyle>
            <a:lvl1pPr algn="ctr">
              <a:defRPr sz="8000" spc="600">
                <a:solidFill>
                  <a:schemeClr val="tx1">
                    <a:lumMod val="85000"/>
                    <a:lumOff val="15000"/>
                  </a:schemeClr>
                </a:solidFill>
              </a:defRPr>
            </a:lvl1pPr>
          </a:lstStyle>
          <a:p>
            <a:r>
              <a:rPr lang="zh-CN" altLang="en-US" dirty="0"/>
              <a:t>编辑标题</a:t>
            </a:r>
            <a:endParaRPr lang="zh-CN" altLang="en-US" dirty="0"/>
          </a:p>
        </p:txBody>
      </p:sp>
      <p:sp>
        <p:nvSpPr>
          <p:cNvPr id="7" name="矩形 6"/>
          <p:cNvSpPr/>
          <p:nvPr>
            <p:custDataLst>
              <p:tags r:id="rId6"/>
            </p:custDataLst>
          </p:nvPr>
        </p:nvSpPr>
        <p:spPr>
          <a:xfrm>
            <a:off x="2367314" y="2016209"/>
            <a:ext cx="7457372" cy="2564326"/>
          </a:xfrm>
          <a:prstGeom prst="rect">
            <a:avLst/>
          </a:prstGeom>
          <a:noFill/>
          <a:ln w="1016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custDataLst>
              <p:tags r:id="rId7"/>
            </p:custDataLst>
          </p:nvPr>
        </p:nvGrpSpPr>
        <p:grpSpPr>
          <a:xfrm flipV="true">
            <a:off x="1945301" y="1504410"/>
            <a:ext cx="844030" cy="2460184"/>
            <a:chOff x="1915154" y="2783392"/>
            <a:chExt cx="844031" cy="2460184"/>
          </a:xfrm>
        </p:grpSpPr>
        <p:cxnSp>
          <p:nvCxnSpPr>
            <p:cNvPr id="10" name="直接连接符 9"/>
            <p:cNvCxnSpPr/>
            <p:nvPr>
              <p:custDataLst>
                <p:tags r:id="rId8"/>
              </p:custDataLst>
            </p:nvPr>
          </p:nvCxnSpPr>
          <p:spPr>
            <a:xfrm flipH="true">
              <a:off x="1915154" y="5193336"/>
              <a:ext cx="844031" cy="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9"/>
              </p:custDataLst>
            </p:nvPr>
          </p:nvCxnSpPr>
          <p:spPr>
            <a:xfrm flipV="true">
              <a:off x="1968288" y="2783392"/>
              <a:ext cx="0" cy="2460184"/>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custDataLst>
              <p:tags r:id="rId10"/>
            </p:custDataLst>
          </p:nvPr>
        </p:nvGrpSpPr>
        <p:grpSpPr>
          <a:xfrm flipH="true">
            <a:off x="9402671" y="2734502"/>
            <a:ext cx="844030" cy="2460184"/>
            <a:chOff x="1915154" y="2783392"/>
            <a:chExt cx="844031" cy="2460184"/>
          </a:xfrm>
        </p:grpSpPr>
        <p:cxnSp>
          <p:nvCxnSpPr>
            <p:cNvPr id="14" name="直接连接符 13"/>
            <p:cNvCxnSpPr/>
            <p:nvPr>
              <p:custDataLst>
                <p:tags r:id="rId11"/>
              </p:custDataLst>
            </p:nvPr>
          </p:nvCxnSpPr>
          <p:spPr>
            <a:xfrm flipH="true">
              <a:off x="1915154" y="5193336"/>
              <a:ext cx="844031" cy="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12"/>
              </p:custDataLst>
            </p:nvPr>
          </p:nvCxnSpPr>
          <p:spPr>
            <a:xfrm flipV="true">
              <a:off x="1968288" y="2783392"/>
              <a:ext cx="0" cy="2460184"/>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83.xml"/><Relationship Id="rId16" Type="http://schemas.openxmlformats.org/officeDocument/2006/relationships/tags" Target="../tags/tag82.xml"/><Relationship Id="rId15" Type="http://schemas.openxmlformats.org/officeDocument/2006/relationships/tags" Target="../tags/tag81.xml"/><Relationship Id="rId14" Type="http://schemas.openxmlformats.org/officeDocument/2006/relationships/tags" Target="../tags/tag80.xml"/><Relationship Id="rId13" Type="http://schemas.openxmlformats.org/officeDocument/2006/relationships/tags" Target="../tags/tag79.xml"/><Relationship Id="rId12" Type="http://schemas.openxmlformats.org/officeDocument/2006/relationships/tags" Target="../tags/tag7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true"/>
          </p:cNvSpPr>
          <p:nvPr>
            <p:ph type="title"/>
            <p:custDataLst>
              <p:tags r:id="rId12"/>
            </p:custDataLst>
          </p:nvPr>
        </p:nvSpPr>
        <p:spPr>
          <a:xfrm>
            <a:off x="669884" y="443230"/>
            <a:ext cx="10852236" cy="441964"/>
          </a:xfrm>
          <a:prstGeom prst="rect">
            <a:avLst/>
          </a:prstGeom>
        </p:spPr>
        <p:txBody>
          <a:bodyPr vert="horz" lIns="101600" tIns="38100" rIns="76200" bIns="38100" rtlCol="0" anchor="t" anchorCtr="false">
            <a:noAutofit/>
          </a:bodyPr>
          <a:lstStyle/>
          <a:p>
            <a:r>
              <a:rPr lang="zh-CN" altLang="en-US" dirty="0"/>
              <a:t>单击此处编辑母版标题样式</a:t>
            </a:r>
            <a:endParaRPr lang="zh-CN" altLang="en-US" dirty="0"/>
          </a:p>
        </p:txBody>
      </p:sp>
      <p:sp>
        <p:nvSpPr>
          <p:cNvPr id="3" name="文本占位符 2"/>
          <p:cNvSpPr>
            <a:spLocks noGrp="true"/>
          </p:cNvSpPr>
          <p:nvPr>
            <p:ph type="body" idx="1"/>
            <p:custDataLst>
              <p:tags r:id="rId13"/>
            </p:custDataLst>
          </p:nvPr>
        </p:nvSpPr>
        <p:spPr>
          <a:xfrm>
            <a:off x="669884" y="952509"/>
            <a:ext cx="10852236"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true"/>
          </p:cNvSpPr>
          <p:nvPr>
            <p:ph type="dt" sz="half" idx="2"/>
            <p:custDataLst>
              <p:tags r:id="rId14"/>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3"/>
            <p:custDataLst>
              <p:tags r:id="rId15"/>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true"/>
          </p:cNvSpPr>
          <p:nvPr>
            <p:ph type="sldNum" sz="quarter" idx="4"/>
            <p:custDataLst>
              <p:tags r:id="rId16"/>
            </p:custDataLst>
          </p:nvPr>
        </p:nvSpPr>
        <p:spPr>
          <a:xfrm>
            <a:off x="8610601"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true"/>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lumMod val="85000"/>
              <a:lumOff val="15000"/>
            </a:schemeClr>
          </a:solidFill>
          <a:uFillTx/>
          <a:latin typeface="微软雅黑" panose="020B0503020204020204" charset="-122"/>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80604020202020204" pitchFamily="34" charset="0"/>
        <a:buChar char="•"/>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80604020202020204" pitchFamily="34" charset="0"/>
        <a:buChar char="•"/>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80604020202020204" pitchFamily="34" charset="0"/>
        <a:buChar char="•"/>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80604020202020204" pitchFamily="34" charset="0"/>
        <a:buChar char="•"/>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8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true"/>
          </p:cNvSpPr>
          <p:nvPr>
            <p:ph idx="1"/>
          </p:nvPr>
        </p:nvSpPr>
        <p:spPr>
          <a:xfrm>
            <a:off x="526415" y="1450975"/>
            <a:ext cx="11099800" cy="2266950"/>
          </a:xfrm>
        </p:spPr>
        <p:txBody>
          <a:bodyPr>
            <a:noAutofit/>
          </a:bodyPr>
          <a:p>
            <a:pPr marL="0" indent="0" algn="ctr">
              <a:lnSpc>
                <a:spcPts val="3600"/>
              </a:lnSpc>
              <a:buNone/>
            </a:pPr>
            <a:endParaRPr lang="zh-CN" altLang="en-US" sz="3600">
              <a:latin typeface="方正小标宋简体" panose="02000000000000000000" charset="-122"/>
              <a:ea typeface="方正小标宋简体" panose="02000000000000000000" charset="-122"/>
              <a:sym typeface="+mn-ea"/>
            </a:endParaRPr>
          </a:p>
          <a:p>
            <a:pPr marL="0" indent="0" algn="ctr">
              <a:lnSpc>
                <a:spcPts val="3600"/>
              </a:lnSpc>
              <a:buNone/>
            </a:pPr>
            <a:r>
              <a:rPr lang="zh-CN" altLang="en-US" sz="3600">
                <a:latin typeface="方正小标宋简体" panose="02000000000000000000" charset="-122"/>
                <a:ea typeface="方正小标宋简体" panose="02000000000000000000" charset="-122"/>
                <a:sym typeface="+mn-ea"/>
              </a:rPr>
              <a:t>关于《2025年市级层面涉及中小学校和教师的</a:t>
            </a:r>
            <a:endParaRPr lang="zh-CN" altLang="en-US" sz="3600">
              <a:latin typeface="方正小标宋简体" panose="02000000000000000000" charset="-122"/>
              <a:ea typeface="方正小标宋简体" panose="02000000000000000000" charset="-122"/>
              <a:sym typeface="+mn-ea"/>
            </a:endParaRPr>
          </a:p>
          <a:p>
            <a:pPr marL="0" indent="0" algn="ctr">
              <a:lnSpc>
                <a:spcPts val="3600"/>
              </a:lnSpc>
              <a:buNone/>
            </a:pPr>
            <a:r>
              <a:rPr lang="zh-CN" altLang="en-US" sz="3600">
                <a:latin typeface="方正小标宋简体" panose="02000000000000000000" charset="-122"/>
                <a:ea typeface="方正小标宋简体" panose="02000000000000000000" charset="-122"/>
                <a:sym typeface="+mn-ea"/>
              </a:rPr>
              <a:t>社会事务进校园事项白名单》的政策解读</a:t>
            </a:r>
            <a:endParaRPr lang="zh-CN" altLang="en-US" sz="3600">
              <a:latin typeface="方正小标宋简体" panose="02000000000000000000" charset="-122"/>
              <a:ea typeface="方正小标宋简体" panose="02000000000000000000" charset="-122"/>
              <a:sym typeface="+mn-ea"/>
            </a:endParaRPr>
          </a:p>
          <a:p>
            <a:pPr marL="0" indent="0" algn="ctr">
              <a:buNone/>
            </a:pPr>
            <a:endParaRPr lang="zh-CN" altLang="en-US" sz="3600" b="1" spc="0" dirty="0">
              <a:solidFill>
                <a:schemeClr val="tx1"/>
              </a:solidFill>
              <a:effectLst>
                <a:outerShdw blurRad="38100" dist="19050" dir="2700000" algn="tl" rotWithShape="0">
                  <a:schemeClr val="dk1">
                    <a:alpha val="40000"/>
                  </a:schemeClr>
                </a:outerShdw>
              </a:effectLst>
              <a:uFillTx/>
              <a:latin typeface="方正小标宋简体" panose="02000000000000000000" charset="-122"/>
              <a:ea typeface="方正小标宋简体" panose="020000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true"/>
          </p:cNvSpPr>
          <p:nvPr>
            <p:ph idx="1"/>
          </p:nvPr>
        </p:nvSpPr>
        <p:spPr>
          <a:xfrm>
            <a:off x="1496695" y="649605"/>
            <a:ext cx="9258935" cy="5259705"/>
          </a:xfrm>
        </p:spPr>
        <p:txBody>
          <a:bodyPr>
            <a:normAutofit/>
          </a:bodyPr>
          <a:p>
            <a:pPr marL="0" indent="0">
              <a:lnSpc>
                <a:spcPct val="150000"/>
              </a:lnSpc>
              <a:buNone/>
            </a:pPr>
            <a:r>
              <a:rPr lang="en-US" altLang="zh-CN" sz="2400"/>
              <a:t>     </a:t>
            </a:r>
            <a:endParaRPr lang="en-US" altLang="zh-CN" sz="2400"/>
          </a:p>
          <a:p>
            <a:pPr marL="0" indent="0">
              <a:lnSpc>
                <a:spcPct val="150000"/>
              </a:lnSpc>
              <a:buNone/>
            </a:pPr>
            <a:r>
              <a:rPr lang="en-US"/>
              <a:t>   </a:t>
            </a:r>
            <a:r>
              <a:t>一、制定背景</a:t>
            </a:r>
          </a:p>
          <a:p>
            <a:pPr marL="0" indent="0">
              <a:lnSpc>
                <a:spcPct val="150000"/>
              </a:lnSpc>
              <a:buNone/>
            </a:pPr>
            <a:r>
              <a:rPr sz="1800"/>
              <a:t>为深入贯彻中央和省委、市委关于整治形式主义为基层减负的部署要求，进一步规范社会事务进校园，切实减轻中小学教师非教育教学负担，经市委教育工作领导小组审定，现公布《2025年市级层面涉及中小学校和教师的社会事务进校园事项白名单》</a:t>
            </a:r>
            <a:r>
              <a:rPr lang="zh-CN" sz="1800"/>
              <a:t>。</a:t>
            </a:r>
            <a:endParaRPr lang="zh-CN"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true"/>
          </p:cNvSpPr>
          <p:nvPr>
            <p:ph type="title"/>
          </p:nvPr>
        </p:nvSpPr>
        <p:spPr>
          <a:xfrm>
            <a:off x="624205" y="777875"/>
            <a:ext cx="10944225" cy="854710"/>
          </a:xfrm>
        </p:spPr>
        <p:txBody>
          <a:bodyPr>
            <a:normAutofit/>
          </a:bodyPr>
          <a:lstStyle/>
          <a:p>
            <a:r>
              <a:rPr lang="en-US" altLang="zh-CN" sz="1800" dirty="0"/>
              <a:t>         </a:t>
            </a:r>
            <a:br>
              <a:rPr lang="en-US" altLang="zh-CN" sz="1800" dirty="0"/>
            </a:br>
            <a:r>
              <a:rPr lang="en-US" altLang="zh-CN" sz="1800" dirty="0"/>
              <a:t>        </a:t>
            </a:r>
            <a:r>
              <a:rPr lang="en-US" altLang="zh-CN" sz="2000" dirty="0"/>
              <a:t> 二、</a:t>
            </a:r>
            <a:r>
              <a:rPr lang="zh-CN" altLang="en-US" sz="2000" dirty="0"/>
              <a:t>相关要求</a:t>
            </a:r>
            <a:endParaRPr lang="zh-CN" altLang="en-US" sz="2000" dirty="0"/>
          </a:p>
        </p:txBody>
      </p:sp>
      <p:sp>
        <p:nvSpPr>
          <p:cNvPr id="71" name="文本框 70"/>
          <p:cNvSpPr txBox="true"/>
          <p:nvPr/>
        </p:nvSpPr>
        <p:spPr>
          <a:xfrm>
            <a:off x="1391285" y="1320165"/>
            <a:ext cx="8917940" cy="4920615"/>
          </a:xfrm>
          <a:prstGeom prst="rect">
            <a:avLst/>
          </a:prstGeom>
          <a:noFill/>
        </p:spPr>
        <p:txBody>
          <a:bodyPr wrap="square" rtlCol="0" anchor="t">
            <a:noAutofit/>
          </a:bodyPr>
          <a:lstStyle/>
          <a:p>
            <a:pPr fontAlgn="auto">
              <a:lnSpc>
                <a:spcPts val="3000"/>
              </a:lnSpc>
            </a:pPr>
            <a:r>
              <a:rPr sz="1400" dirty="0">
                <a:latin typeface="微软雅黑" panose="020B0503020204020204" charset="-122"/>
                <a:ea typeface="微软雅黑" panose="020B0503020204020204" charset="-122"/>
                <a:cs typeface="微软雅黑" panose="020B0503020204020204" charset="-122"/>
              </a:rPr>
              <a:t>一</a:t>
            </a:r>
            <a:r>
              <a:rPr lang="zh-CN" sz="1400" dirty="0">
                <a:latin typeface="微软雅黑" panose="020B0503020204020204" charset="-122"/>
                <a:ea typeface="微软雅黑" panose="020B0503020204020204" charset="-122"/>
                <a:cs typeface="微软雅黑" panose="020B0503020204020204" charset="-122"/>
              </a:rPr>
              <a:t>是</a:t>
            </a:r>
            <a:r>
              <a:rPr sz="1400" dirty="0">
                <a:latin typeface="微软雅黑" panose="020B0503020204020204" charset="-122"/>
                <a:ea typeface="微软雅黑" panose="020B0503020204020204" charset="-122"/>
                <a:cs typeface="微软雅黑" panose="020B0503020204020204" charset="-122"/>
              </a:rPr>
              <a:t>压实工作责任。严格落实年度审批报备制度和清单管理制度，严格执行年度计划。各县区要参照市级白名单，厘清各类社会事务与教育系统职责的边界，按照注重实效，优化项目，严控总量原则，进一步优化精简本级白名单并向社会公布，同时报上级党委教育工作领导小组备案。</a:t>
            </a:r>
            <a:endParaRPr sz="1400" dirty="0">
              <a:latin typeface="微软雅黑" panose="020B0503020204020204" charset="-122"/>
              <a:ea typeface="微软雅黑" panose="020B0503020204020204" charset="-122"/>
              <a:cs typeface="微软雅黑" panose="020B0503020204020204" charset="-122"/>
            </a:endParaRPr>
          </a:p>
          <a:p>
            <a:pPr fontAlgn="auto">
              <a:lnSpc>
                <a:spcPts val="3000"/>
              </a:lnSpc>
            </a:pPr>
            <a:r>
              <a:rPr sz="1400" dirty="0">
                <a:latin typeface="微软雅黑" panose="020B0503020204020204" charset="-122"/>
                <a:ea typeface="微软雅黑" panose="020B0503020204020204" charset="-122"/>
                <a:cs typeface="微软雅黑" panose="020B0503020204020204" charset="-122"/>
              </a:rPr>
              <a:t>二</a:t>
            </a:r>
            <a:r>
              <a:rPr lang="zh-CN" sz="1400" dirty="0">
                <a:latin typeface="微软雅黑" panose="020B0503020204020204" charset="-122"/>
                <a:ea typeface="微软雅黑" panose="020B0503020204020204" charset="-122"/>
                <a:cs typeface="微软雅黑" panose="020B0503020204020204" charset="-122"/>
              </a:rPr>
              <a:t>是</a:t>
            </a:r>
            <a:r>
              <a:rPr sz="1400" dirty="0">
                <a:latin typeface="微软雅黑" panose="020B0503020204020204" charset="-122"/>
                <a:ea typeface="微软雅黑" panose="020B0503020204020204" charset="-122"/>
                <a:cs typeface="微软雅黑" panose="020B0503020204020204" charset="-122"/>
              </a:rPr>
              <a:t>加强过程监督。各县区教育行政部门要加强活动审核和过程管理，严控范围和时长，指导所属学校加强进校园事项登记，未列入白名单的事项一律不得进校园。各部门严禁向学校摊派与教育教学无关的“评比”“达标”“涨粉”“推销”及下载APP等指令性任务，以及“打卡”“简报”“责任书”、滥用应用程序和工作群组等重留痕轻实效形式主义。</a:t>
            </a:r>
            <a:endParaRPr sz="1400" dirty="0">
              <a:latin typeface="微软雅黑" panose="020B0503020204020204" charset="-122"/>
              <a:ea typeface="微软雅黑" panose="020B0503020204020204" charset="-122"/>
              <a:cs typeface="微软雅黑" panose="020B0503020204020204" charset="-122"/>
            </a:endParaRPr>
          </a:p>
          <a:p>
            <a:pPr fontAlgn="auto">
              <a:lnSpc>
                <a:spcPts val="3000"/>
              </a:lnSpc>
            </a:pPr>
            <a:r>
              <a:rPr sz="1400" dirty="0">
                <a:latin typeface="微软雅黑" panose="020B0503020204020204" charset="-122"/>
                <a:ea typeface="微软雅黑" panose="020B0503020204020204" charset="-122"/>
                <a:cs typeface="微软雅黑" panose="020B0503020204020204" charset="-122"/>
              </a:rPr>
              <a:t>三</a:t>
            </a:r>
            <a:r>
              <a:rPr lang="zh-CN" sz="1400" dirty="0">
                <a:latin typeface="微软雅黑" panose="020B0503020204020204" charset="-122"/>
                <a:ea typeface="微软雅黑" panose="020B0503020204020204" charset="-122"/>
                <a:cs typeface="微软雅黑" panose="020B0503020204020204" charset="-122"/>
              </a:rPr>
              <a:t>是</a:t>
            </a:r>
            <a:r>
              <a:rPr sz="1400" dirty="0">
                <a:latin typeface="微软雅黑" panose="020B0503020204020204" charset="-122"/>
                <a:ea typeface="微软雅黑" panose="020B0503020204020204" charset="-122"/>
                <a:cs typeface="微软雅黑" panose="020B0503020204020204" charset="-122"/>
              </a:rPr>
              <a:t>强化违规查处。要继续完善进校园事项的评估和监测机制，畅通教师减负有关问题反映渠道，面向社会广泛征集问题线索，主动接受学校、教师和社会监督，做好日常监测、问题处置和舆情防控工作，抓早防小，积极稳妥。要持续加大相关问题查处力度，通过监测、举报、核查、通报、约谈、曝光等方式，常态化规范社会事务进校园工作。</a:t>
            </a:r>
            <a:endParaRPr sz="1400" dirty="0">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transition spd="med">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true"/>
          <p:nvPr/>
        </p:nvSpPr>
        <p:spPr>
          <a:xfrm>
            <a:off x="782320" y="659765"/>
            <a:ext cx="9760585" cy="1430020"/>
          </a:xfrm>
          <a:prstGeom prst="rect">
            <a:avLst/>
          </a:prstGeom>
          <a:noFill/>
        </p:spPr>
        <p:txBody>
          <a:bodyPr wrap="square" rtlCol="0" anchor="t">
            <a:spAutoFit/>
          </a:bodyPr>
          <a:p>
            <a:pPr fontAlgn="auto">
              <a:lnSpc>
                <a:spcPct val="150000"/>
              </a:lnSpc>
            </a:pPr>
            <a:r>
              <a:rPr sz="2000">
                <a:latin typeface="+mn-ea"/>
                <a:cs typeface="+mn-ea"/>
              </a:rPr>
              <a:t>三、2025年市级层面涉及中小学校和教师的社会事务进校园事项白名单						</a:t>
            </a:r>
            <a:endParaRPr sz="2000">
              <a:latin typeface="+mn-ea"/>
              <a:cs typeface="+mn-ea"/>
            </a:endParaRPr>
          </a:p>
          <a:p>
            <a:pPr fontAlgn="auto">
              <a:lnSpc>
                <a:spcPct val="150000"/>
              </a:lnSpc>
            </a:pPr>
            <a:endParaRPr>
              <a:latin typeface="+mn-ea"/>
              <a:cs typeface="+mn-ea"/>
            </a:endParaRPr>
          </a:p>
        </p:txBody>
      </p:sp>
      <p:graphicFrame>
        <p:nvGraphicFramePr>
          <p:cNvPr id="2" name="表格 1"/>
          <p:cNvGraphicFramePr/>
          <p:nvPr/>
        </p:nvGraphicFramePr>
        <p:xfrm>
          <a:off x="1446530" y="1586865"/>
          <a:ext cx="8907145" cy="3159125"/>
        </p:xfrm>
        <a:graphic>
          <a:graphicData uri="http://schemas.openxmlformats.org/drawingml/2006/table">
            <a:tbl>
              <a:tblPr firstRow="true" bandRow="true">
                <a:tableStyleId>{5C22544A-7EE6-4342-B048-85BDC9FD1C3A}</a:tableStyleId>
              </a:tblPr>
              <a:tblGrid>
                <a:gridCol w="471805"/>
                <a:gridCol w="1336040"/>
                <a:gridCol w="648970"/>
                <a:gridCol w="2457450"/>
                <a:gridCol w="1083945"/>
                <a:gridCol w="2176145"/>
                <a:gridCol w="732790"/>
              </a:tblGrid>
              <a:tr h="649605">
                <a:tc>
                  <a:txBody>
                    <a:bodyPr/>
                    <a:p>
                      <a:pPr indent="0">
                        <a:buNone/>
                      </a:pPr>
                      <a:r>
                        <a:rPr lang="zh-CN" sz="1200" b="0">
                          <a:solidFill>
                            <a:srgbClr val="000000"/>
                          </a:solidFill>
                          <a:latin typeface="Arial" panose="02080604020202020204" pitchFamily="34" charset="0"/>
                          <a:ea typeface="黑体" panose="02010609060101010101" charset="-122"/>
                        </a:rPr>
                        <a:t>（一）</a:t>
                      </a:r>
                      <a:endParaRPr lang="zh-CN" altLang="en-US" sz="1200" b="0">
                        <a:solidFill>
                          <a:srgbClr val="000000"/>
                        </a:solidFill>
                        <a:latin typeface="Arial" panose="02080604020202020204" pitchFamily="34" charset="0"/>
                        <a:ea typeface="黑体" panose="02010609060101010101" charset="-122"/>
                      </a:endParaRPr>
                    </a:p>
                  </a:txBody>
                  <a:tcPr marL="12700" marR="12700" marT="12700" vert="horz" anchor="ctr" anchorCtr="false">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c gridSpan="6">
                  <a:txBody>
                    <a:bodyPr/>
                    <a:p>
                      <a:pPr indent="0">
                        <a:buNone/>
                      </a:pPr>
                      <a:r>
                        <a:rPr lang="en-US" altLang="en-US" sz="1200" b="0">
                          <a:solidFill>
                            <a:srgbClr val="000000"/>
                          </a:solidFill>
                          <a:latin typeface="黑体" panose="02010609060101010101" charset="-122"/>
                        </a:rPr>
                        <a:t>采取“专项进入校园”方式的</a:t>
                      </a:r>
                      <a:endParaRPr lang="en-US" altLang="en-US" sz="1200" b="0">
                        <a:solidFill>
                          <a:srgbClr val="000000"/>
                        </a:solidFill>
                        <a:latin typeface="黑体" panose="02010609060101010101" charset="-122"/>
                      </a:endParaRPr>
                    </a:p>
                  </a:txBody>
                  <a:tcPr marL="12700" marR="12700" marT="12700" vert="horz" anchor="ctr" anchorCtr="false">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noFill/>
                  </a:tcPr>
                </a:tc>
                <a:tc hMerge="true">
                  <a:tcPr marL="12700" marR="12700" marT="12700" vert="horz" anchor="ctr" anchorCtr="false">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c hMerge="true">
                  <a:tcPr marL="12700" marR="12700" marT="12700" vert="horz" anchor="ctr" anchorCtr="false">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c hMerge="true">
                  <a:tcPr marL="12700" marR="12700" marT="12700" vert="horz" anchor="ctr" anchorCtr="false">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c hMerge="true">
                  <a:tcPr marL="12700" marR="12700" marT="12700" vert="horz" anchor="ctr" anchorCtr="false">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c hMerge="true">
                  <a:tcPr marL="12700" marR="12700" marT="12700" vert="horz" anchor="ctr" anchorCtr="false">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noFill/>
                  </a:tcPr>
                </a:tc>
              </a:tr>
              <a:tr h="317500">
                <a:tc>
                  <a:txBody>
                    <a:bodyPr/>
                    <a:p>
                      <a:pPr indent="0" algn="ctr">
                        <a:buNone/>
                      </a:pPr>
                      <a:r>
                        <a:rPr lang="zh-CN" sz="1200" b="0">
                          <a:solidFill>
                            <a:srgbClr val="000000"/>
                          </a:solidFill>
                          <a:latin typeface="Arial" panose="02080604020202020204" pitchFamily="34" charset="0"/>
                          <a:ea typeface="黑体" panose="02010609060101010101" charset="-122"/>
                        </a:rPr>
                        <a:t>序号</a:t>
                      </a:r>
                      <a:endParaRPr lang="zh-CN" altLang="en-US" sz="12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黑体" panose="02010609060101010101" charset="-122"/>
                        </a:rPr>
                        <a:t>事项名称</a:t>
                      </a:r>
                      <a:endParaRPr lang="zh-CN" altLang="en-US" sz="12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黑体" panose="02010609060101010101" charset="-122"/>
                        </a:rPr>
                        <a:t>开展时间及频次</a:t>
                      </a:r>
                      <a:endParaRPr lang="zh-CN" altLang="en-US" sz="12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黑体" panose="02010609060101010101" charset="-122"/>
                        </a:rPr>
                        <a:t>开展依据</a:t>
                      </a:r>
                      <a:endParaRPr lang="zh-CN" altLang="en-US" sz="12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黑体" panose="02010609060101010101" charset="-122"/>
                        </a:rPr>
                        <a:t>开展形式</a:t>
                      </a:r>
                      <a:endParaRPr lang="zh-CN" altLang="en-US" sz="12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黑体" panose="02010609060101010101" charset="-122"/>
                        </a:rPr>
                        <a:t>事项的主要内容</a:t>
                      </a:r>
                      <a:endParaRPr lang="zh-CN" altLang="en-US" sz="12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黑体" panose="02010609060101010101" charset="-122"/>
                        </a:rPr>
                        <a:t>牵头单位</a:t>
                      </a:r>
                      <a:endParaRPr lang="zh-CN" altLang="en-US" sz="12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989330">
                <a:tc>
                  <a:txBody>
                    <a:bodyPr/>
                    <a:p>
                      <a:pPr indent="0" algn="ctr">
                        <a:buNone/>
                      </a:pPr>
                      <a:r>
                        <a:rPr lang="en-US" sz="1200" b="0">
                          <a:solidFill>
                            <a:srgbClr val="000000"/>
                          </a:solidFill>
                          <a:latin typeface="仿宋_GB2312" panose="02010609030101010101" charset="-122"/>
                        </a:rPr>
                        <a:t>1</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爱国主义教育、国防教育、理论宣讲进校园</a:t>
                      </a: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仿宋_GB2312" panose="02010609030101010101" charset="-122"/>
                        </a:rPr>
                        <a:t>重要节日开</a:t>
                      </a:r>
                      <a:endParaRPr lang="zh-CN" sz="1200" b="0">
                        <a:solidFill>
                          <a:srgbClr val="000000"/>
                        </a:solidFill>
                        <a:latin typeface="Arial" panose="02080604020202020204" pitchFamily="34" charset="0"/>
                        <a:ea typeface="仿宋_GB2312" panose="02010609030101010101" charset="-122"/>
                      </a:endParaRPr>
                    </a:p>
                    <a:p>
                      <a:pPr indent="0" algn="ctr">
                        <a:buNone/>
                      </a:pPr>
                      <a:r>
                        <a:rPr lang="zh-CN" sz="1200" b="0">
                          <a:solidFill>
                            <a:srgbClr val="000000"/>
                          </a:solidFill>
                          <a:latin typeface="Arial" panose="02080604020202020204" pitchFamily="34" charset="0"/>
                          <a:ea typeface="仿宋_GB2312" panose="02010609030101010101" charset="-122"/>
                        </a:rPr>
                        <a:t>展1次</a:t>
                      </a: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《中华人民共和国爱国主义教育法》《中共山西省委关于全面加强新时代少先队工作的实施方案》《中华人民共和国国防教育法》《山西省实施&lt;中华人民共和国国防教育法&gt;办法》</a:t>
                      </a: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现场展演、电影展映、宣传宣讲、军营开放日活动等</a:t>
                      </a: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1.聚焦红色教育、爱国主义教育、民族团结教育、国防教育、时代楷模人物等内容，以少先队员之声讲好党史故事。</a:t>
                      </a:r>
                      <a:endParaRPr lang="zh-CN" sz="1200" b="0">
                        <a:solidFill>
                          <a:srgbClr val="000000"/>
                        </a:solidFill>
                        <a:latin typeface="Arial" panose="02080604020202020204" pitchFamily="34" charset="0"/>
                        <a:ea typeface="仿宋_GB2312" panose="02010609030101010101" charset="-122"/>
                      </a:endParaRPr>
                    </a:p>
                    <a:p>
                      <a:pPr indent="0">
                        <a:buNone/>
                      </a:pPr>
                      <a:r>
                        <a:rPr lang="zh-CN" sz="1200" b="0">
                          <a:solidFill>
                            <a:srgbClr val="000000"/>
                          </a:solidFill>
                          <a:latin typeface="Arial" panose="02080604020202020204" pitchFamily="34" charset="0"/>
                          <a:ea typeface="仿宋_GB2312" panose="02010609030101010101" charset="-122"/>
                        </a:rPr>
                        <a:t>2.围绕重大主题开展各类宣讲报告会。</a:t>
                      </a:r>
                      <a:endParaRPr lang="zh-CN" sz="1200" b="0">
                        <a:solidFill>
                          <a:srgbClr val="000000"/>
                        </a:solidFill>
                        <a:latin typeface="Arial" panose="02080604020202020204" pitchFamily="34" charset="0"/>
                        <a:ea typeface="仿宋_GB2312" panose="02010609030101010101" charset="-122"/>
                      </a:endParaRPr>
                    </a:p>
                    <a:p>
                      <a:pPr indent="0">
                        <a:buNone/>
                      </a:pPr>
                      <a:r>
                        <a:rPr lang="zh-CN" sz="1200" b="0">
                          <a:solidFill>
                            <a:srgbClr val="000000"/>
                          </a:solidFill>
                          <a:latin typeface="Arial" panose="02080604020202020204" pitchFamily="34" charset="0"/>
                          <a:ea typeface="仿宋_GB2312" panose="02010609030101010101" charset="-122"/>
                        </a:rPr>
                        <a:t>3.开展全民国防教育主题实践活动。</a:t>
                      </a:r>
                      <a:endParaRPr lang="zh-CN" sz="1200" b="0">
                        <a:solidFill>
                          <a:srgbClr val="000000"/>
                        </a:solidFill>
                        <a:latin typeface="Arial" panose="02080604020202020204" pitchFamily="34" charset="0"/>
                        <a:ea typeface="仿宋_GB2312" panose="02010609030101010101" charset="-122"/>
                      </a:endParaRPr>
                    </a:p>
                    <a:p>
                      <a:pPr indent="0">
                        <a:buNone/>
                      </a:pP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仿宋_GB2312" panose="02010609030101010101" charset="-122"/>
                        </a:rPr>
                        <a:t>市委宣传部、</a:t>
                      </a:r>
                      <a:endParaRPr lang="zh-CN" sz="1200" b="0">
                        <a:solidFill>
                          <a:srgbClr val="000000"/>
                        </a:solidFill>
                        <a:latin typeface="Arial" panose="02080604020202020204" pitchFamily="34" charset="0"/>
                        <a:ea typeface="仿宋_GB2312" panose="02010609030101010101" charset="-122"/>
                      </a:endParaRPr>
                    </a:p>
                    <a:p>
                      <a:pPr indent="0" algn="ctr">
                        <a:buNone/>
                      </a:pPr>
                      <a:r>
                        <a:rPr lang="zh-CN" sz="1200" b="0">
                          <a:solidFill>
                            <a:srgbClr val="000000"/>
                          </a:solidFill>
                          <a:latin typeface="Arial" panose="02080604020202020204" pitchFamily="34" charset="0"/>
                          <a:ea typeface="仿宋_GB2312" panose="02010609030101010101" charset="-122"/>
                        </a:rPr>
                        <a:t>团市委、</a:t>
                      </a:r>
                      <a:endParaRPr lang="zh-CN" sz="1200" b="0">
                        <a:solidFill>
                          <a:srgbClr val="000000"/>
                        </a:solidFill>
                        <a:latin typeface="Arial" panose="02080604020202020204" pitchFamily="34" charset="0"/>
                        <a:ea typeface="仿宋_GB2312" panose="02010609030101010101" charset="-122"/>
                      </a:endParaRPr>
                    </a:p>
                    <a:p>
                      <a:pPr indent="0" algn="ctr">
                        <a:buNone/>
                      </a:pPr>
                      <a:r>
                        <a:rPr lang="zh-CN" sz="1200" b="0">
                          <a:solidFill>
                            <a:srgbClr val="000000"/>
                          </a:solidFill>
                          <a:latin typeface="Arial" panose="02080604020202020204" pitchFamily="34" charset="0"/>
                          <a:ea typeface="仿宋_GB2312" panose="02010609030101010101" charset="-122"/>
                        </a:rPr>
                        <a:t>市军分区</a:t>
                      </a:r>
                      <a:endParaRPr lang="zh-CN" sz="1200" b="0">
                        <a:solidFill>
                          <a:srgbClr val="000000"/>
                        </a:solidFill>
                        <a:latin typeface="Arial" panose="02080604020202020204" pitchFamily="34" charset="0"/>
                        <a:ea typeface="仿宋_GB2312" panose="02010609030101010101" charset="-122"/>
                      </a:endParaRPr>
                    </a:p>
                    <a:p>
                      <a:pPr indent="0" algn="ctr">
                        <a:buNone/>
                      </a:pP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202690">
                <a:tc>
                  <a:txBody>
                    <a:bodyPr/>
                    <a:p>
                      <a:pPr indent="0" algn="ctr">
                        <a:buNone/>
                      </a:pPr>
                      <a:r>
                        <a:rPr lang="en-US" sz="1200" b="0">
                          <a:solidFill>
                            <a:srgbClr val="000000"/>
                          </a:solidFill>
                          <a:latin typeface="仿宋_GB2312" panose="02010609030101010101" charset="-122"/>
                        </a:rPr>
                        <a:t>2</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科学家（精神）、科学普及进校园</a:t>
                      </a: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仿宋_GB2312" panose="02010609030101010101" charset="-122"/>
                        </a:rPr>
                        <a:t>4-11月</a:t>
                      </a:r>
                      <a:endParaRPr lang="zh-CN" sz="1200" b="0">
                        <a:solidFill>
                          <a:srgbClr val="000000"/>
                        </a:solidFill>
                        <a:latin typeface="Arial" panose="02080604020202020204" pitchFamily="34" charset="0"/>
                        <a:ea typeface="仿宋_GB2312" panose="02010609030101010101" charset="-122"/>
                      </a:endParaRPr>
                    </a:p>
                    <a:p>
                      <a:pPr indent="0" algn="ctr">
                        <a:buNone/>
                      </a:pPr>
                      <a:r>
                        <a:rPr lang="zh-CN" sz="1200" b="0">
                          <a:solidFill>
                            <a:srgbClr val="000000"/>
                          </a:solidFill>
                          <a:latin typeface="Arial" panose="02080604020202020204" pitchFamily="34" charset="0"/>
                          <a:ea typeface="仿宋_GB2312" panose="02010609030101010101" charset="-122"/>
                        </a:rPr>
                        <a:t>1-2次</a:t>
                      </a: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中国科协 教育部关于印发《“科学家（精神）进校园行动”实施方案》的通知；中共中央办公厅</a:t>
                      </a:r>
                      <a:r>
                        <a:rPr lang="en-US" sz="1200" b="0">
                          <a:solidFill>
                            <a:srgbClr val="000000"/>
                          </a:solidFill>
                          <a:latin typeface="仿宋_GB2312" panose="02010609030101010101" charset="-122"/>
                        </a:rPr>
                        <a:t>  </a:t>
                      </a:r>
                      <a:r>
                        <a:rPr lang="zh-CN" sz="1200" b="0">
                          <a:solidFill>
                            <a:srgbClr val="000000"/>
                          </a:solidFill>
                          <a:latin typeface="Arial" panose="02080604020202020204" pitchFamily="34" charset="0"/>
                          <a:ea typeface="仿宋_GB2312" panose="02010609030101010101" charset="-122"/>
                        </a:rPr>
                        <a:t>国务院办公厅印发《关于新时代进一步加强科学技术普及工作的意见》《教育部等十八部门关于加强新时代中小学科学教育工作的意见》</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科普讲座、科学实验展演、科学家精神宣讲、科创比赛活动等方式</a:t>
                      </a: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举办公益性科普报告、科学实验展演、科创机器人大赛等活动，传播科学知识，提升青少年科学素质，激发青少年学科学、爱科学、用科学的兴趣和热情。</a:t>
                      </a:r>
                      <a:endParaRPr lang="zh-CN" sz="1200" b="0">
                        <a:solidFill>
                          <a:srgbClr val="000000"/>
                        </a:solidFill>
                        <a:latin typeface="Arial" panose="02080604020202020204" pitchFamily="34" charset="0"/>
                        <a:ea typeface="仿宋_GB2312" panose="02010609030101010101" charset="-122"/>
                      </a:endParaRPr>
                    </a:p>
                    <a:p>
                      <a:pPr indent="0">
                        <a:buNone/>
                      </a:pP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仿宋_GB2312" panose="02010609030101010101" charset="-122"/>
                        </a:rPr>
                        <a:t>市科协、</a:t>
                      </a:r>
                      <a:endParaRPr lang="zh-CN" sz="1200" b="0">
                        <a:solidFill>
                          <a:srgbClr val="000000"/>
                        </a:solidFill>
                        <a:latin typeface="Arial" panose="02080604020202020204" pitchFamily="34" charset="0"/>
                        <a:ea typeface="仿宋_GB2312" panose="02010609030101010101" charset="-122"/>
                      </a:endParaRPr>
                    </a:p>
                    <a:p>
                      <a:pPr indent="0" algn="ctr">
                        <a:buNone/>
                      </a:pPr>
                      <a:r>
                        <a:rPr lang="zh-CN" sz="1200" b="0">
                          <a:solidFill>
                            <a:srgbClr val="000000"/>
                          </a:solidFill>
                          <a:latin typeface="Arial" panose="02080604020202020204" pitchFamily="34" charset="0"/>
                          <a:ea typeface="仿宋_GB2312" panose="02010609030101010101" charset="-122"/>
                        </a:rPr>
                        <a:t>市科技局</a:t>
                      </a:r>
                      <a:endParaRPr lang="zh-CN" altLang="en-US" sz="12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p:transition spd="med">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true"/>
          </p:cNvSpPr>
          <p:nvPr>
            <p:ph idx="1"/>
          </p:nvPr>
        </p:nvSpPr>
        <p:spPr>
          <a:xfrm>
            <a:off x="959485" y="1079500"/>
            <a:ext cx="9758680" cy="4772025"/>
          </a:xfrm>
        </p:spPr>
        <p:txBody>
          <a:bodyPr>
            <a:normAutofit/>
          </a:bodyPr>
          <a:p>
            <a:pPr marL="0" indent="0">
              <a:lnSpc>
                <a:spcPts val="1920"/>
              </a:lnSpc>
              <a:buNone/>
            </a:pPr>
            <a:endParaRPr sz="1800" dirty="0" smtClean="0">
              <a:ln>
                <a:noFill/>
              </a:ln>
              <a:solidFill>
                <a:schemeClr val="tx1"/>
              </a:solidFill>
              <a:effectLst/>
              <a:latin typeface="+mn-ea"/>
              <a:ea typeface="+mn-ea"/>
              <a:cs typeface="+mn-ea"/>
              <a:sym typeface="+mn-ea"/>
            </a:endParaRPr>
          </a:p>
        </p:txBody>
      </p:sp>
      <p:graphicFrame>
        <p:nvGraphicFramePr>
          <p:cNvPr id="2" name="表格 1"/>
          <p:cNvGraphicFramePr/>
          <p:nvPr/>
        </p:nvGraphicFramePr>
        <p:xfrm>
          <a:off x="848360" y="356870"/>
          <a:ext cx="10709910" cy="6014085"/>
        </p:xfrm>
        <a:graphic>
          <a:graphicData uri="http://schemas.openxmlformats.org/drawingml/2006/table">
            <a:tbl>
              <a:tblPr firstRow="true" bandRow="true">
                <a:tableStyleId>{5C22544A-7EE6-4342-B048-85BDC9FD1C3A}</a:tableStyleId>
              </a:tblPr>
              <a:tblGrid>
                <a:gridCol w="373380"/>
                <a:gridCol w="1006475"/>
                <a:gridCol w="909320"/>
                <a:gridCol w="3377565"/>
                <a:gridCol w="1577975"/>
                <a:gridCol w="2473325"/>
                <a:gridCol w="991870"/>
              </a:tblGrid>
              <a:tr h="405765">
                <a:tc gridSpan="7">
                  <a:txBody>
                    <a:bodyPr/>
                    <a:p>
                      <a:pPr indent="0">
                        <a:buNone/>
                      </a:pPr>
                      <a:r>
                        <a:rPr lang="zh-CN" sz="1000" b="0">
                          <a:solidFill>
                            <a:srgbClr val="000000"/>
                          </a:solidFill>
                          <a:latin typeface="Arial" panose="02080604020202020204" pitchFamily="34" charset="0"/>
                          <a:ea typeface="黑体" panose="02010609060101010101" charset="-122"/>
                        </a:rPr>
                        <a:t>（二）采取“牵头单位提供相关教育资源，由教育行政部门组织中小学自主开展”方式的</a:t>
                      </a:r>
                      <a:endParaRPr lang="zh-CN" altLang="en-US" sz="1000" b="0">
                        <a:solidFill>
                          <a:srgbClr val="000000"/>
                        </a:solidFill>
                        <a:latin typeface="Arial" panose="02080604020202020204" pitchFamily="34" charset="0"/>
                        <a:ea typeface="黑体" panose="02010609060101010101" charset="-122"/>
                      </a:endParaRPr>
                    </a:p>
                  </a:txBody>
                  <a:tcPr marL="12700" marR="12700" marT="12700" vert="horz" anchor="ctr" anchorCtr="false">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noFill/>
                  </a:tcPr>
                </a:tc>
                <a:tc hMerge="true">
                  <a:tcPr>
                    <a:lnT cap="flat">
                      <a:noFill/>
                    </a:lnT>
                    <a:lnB w="6350" cap="flat" cmpd="sng">
                      <a:solidFill>
                        <a:srgbClr val="000000"/>
                      </a:solidFill>
                      <a:prstDash val="solid"/>
                      <a:headEnd type="none" w="med" len="med"/>
                      <a:tailEnd type="none" w="med" len="med"/>
                    </a:lnB>
                  </a:tcPr>
                </a:tc>
                <a:tc hMerge="true">
                  <a:tcPr>
                    <a:lnT cap="flat">
                      <a:noFill/>
                    </a:lnT>
                    <a:lnB w="6350" cap="flat" cmpd="sng">
                      <a:solidFill>
                        <a:srgbClr val="000000"/>
                      </a:solidFill>
                      <a:prstDash val="solid"/>
                      <a:headEnd type="none" w="med" len="med"/>
                      <a:tailEnd type="none" w="med" len="med"/>
                    </a:lnB>
                  </a:tcPr>
                </a:tc>
                <a:tc hMerge="true">
                  <a:tcPr>
                    <a:lnT cap="flat">
                      <a:noFill/>
                    </a:lnT>
                    <a:lnB w="6350" cap="flat" cmpd="sng">
                      <a:solidFill>
                        <a:srgbClr val="000000"/>
                      </a:solidFill>
                      <a:prstDash val="solid"/>
                      <a:headEnd type="none" w="med" len="med"/>
                      <a:tailEnd type="none" w="med" len="med"/>
                    </a:lnB>
                  </a:tcPr>
                </a:tc>
                <a:tc hMerge="true">
                  <a:tcPr>
                    <a:lnT cap="flat">
                      <a:noFill/>
                    </a:lnT>
                    <a:lnB w="6350" cap="flat" cmpd="sng">
                      <a:solidFill>
                        <a:srgbClr val="000000"/>
                      </a:solidFill>
                      <a:prstDash val="solid"/>
                      <a:headEnd type="none" w="med" len="med"/>
                      <a:tailEnd type="none" w="med" len="med"/>
                    </a:lnB>
                  </a:tcPr>
                </a:tc>
                <a:tc hMerge="true">
                  <a:tcPr>
                    <a:lnT cap="flat">
                      <a:noFill/>
                    </a:lnT>
                    <a:lnB w="6350" cap="flat" cmpd="sng">
                      <a:solidFill>
                        <a:srgbClr val="000000"/>
                      </a:solidFill>
                      <a:prstDash val="solid"/>
                      <a:headEnd type="none" w="med" len="med"/>
                      <a:tailEnd type="none" w="med" len="med"/>
                    </a:lnB>
                  </a:tcPr>
                </a:tc>
                <a:tc hMerge="true">
                  <a:tcPr>
                    <a:lnR cap="flat">
                      <a:noFill/>
                    </a:lnR>
                    <a:lnT cap="flat">
                      <a:noFill/>
                    </a:lnT>
                    <a:lnB w="6350" cap="flat" cmpd="sng">
                      <a:solidFill>
                        <a:srgbClr val="000000"/>
                      </a:solidFill>
                      <a:prstDash val="solid"/>
                      <a:headEnd type="none" w="med" len="med"/>
                      <a:tailEnd type="none" w="med" len="med"/>
                    </a:lnB>
                  </a:tcPr>
                </a:tc>
              </a:tr>
              <a:tr h="327660">
                <a:tc>
                  <a:txBody>
                    <a:bodyPr/>
                    <a:p>
                      <a:pPr indent="0" algn="ctr">
                        <a:buNone/>
                      </a:pPr>
                      <a:r>
                        <a:rPr lang="zh-CN" sz="1000" b="0">
                          <a:solidFill>
                            <a:srgbClr val="000000"/>
                          </a:solidFill>
                          <a:latin typeface="Arial" panose="02080604020202020204" pitchFamily="34" charset="0"/>
                          <a:ea typeface="黑体" panose="02010609060101010101" charset="-122"/>
                        </a:rPr>
                        <a:t>序号</a:t>
                      </a:r>
                      <a:endParaRPr lang="zh-CN" altLang="en-US" sz="10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黑体" panose="02010609060101010101" charset="-122"/>
                        </a:rPr>
                        <a:t>事项名称</a:t>
                      </a:r>
                      <a:endParaRPr lang="zh-CN" altLang="en-US" sz="10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黑体" panose="02010609060101010101" charset="-122"/>
                        </a:rPr>
                        <a:t>开展时间</a:t>
                      </a:r>
                      <a:endParaRPr lang="zh-CN" altLang="en-US" sz="10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黑体" panose="02010609060101010101" charset="-122"/>
                        </a:rPr>
                        <a:t>开展依据</a:t>
                      </a:r>
                      <a:endParaRPr lang="zh-CN" altLang="en-US" sz="10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黑体" panose="02010609060101010101" charset="-122"/>
                        </a:rPr>
                        <a:t>开展形式</a:t>
                      </a:r>
                      <a:endParaRPr lang="zh-CN" altLang="en-US" sz="10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黑体" panose="02010609060101010101" charset="-122"/>
                        </a:rPr>
                        <a:t>事项的主要内容</a:t>
                      </a:r>
                      <a:endParaRPr lang="zh-CN" altLang="en-US" sz="10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黑体" panose="02010609060101010101" charset="-122"/>
                        </a:rPr>
                        <a:t>牵头单位</a:t>
                      </a:r>
                      <a:endParaRPr lang="zh-CN" altLang="en-US" sz="1000" b="0">
                        <a:solidFill>
                          <a:srgbClr val="000000"/>
                        </a:solidFill>
                        <a:latin typeface="Arial" panose="02080604020202020204" pitchFamily="34" charset="0"/>
                        <a:ea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480820">
                <a:tc>
                  <a:txBody>
                    <a:bodyPr/>
                    <a:p>
                      <a:pPr indent="0" algn="ctr">
                        <a:buNone/>
                      </a:pPr>
                      <a:r>
                        <a:rPr lang="en-US" sz="1000" b="0">
                          <a:solidFill>
                            <a:srgbClr val="000000"/>
                          </a:solidFill>
                          <a:latin typeface="仿宋_GB2312" panose="02010609030101010101" charset="-122"/>
                        </a:rPr>
                        <a:t>1</a:t>
                      </a:r>
                      <a:endParaRPr lang="en-US" altLang="en-US" sz="10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仿宋_GB2312" panose="02010609030101010101" charset="-122"/>
                        </a:rPr>
                        <a:t>安全、禁毒</a:t>
                      </a:r>
                      <a:endParaRPr lang="zh-CN" sz="1000" b="0">
                        <a:solidFill>
                          <a:srgbClr val="000000"/>
                        </a:solidFill>
                        <a:latin typeface="Arial" panose="02080604020202020204" pitchFamily="34" charset="0"/>
                        <a:ea typeface="仿宋_GB2312" panose="02010609030101010101" charset="-122"/>
                      </a:endParaRPr>
                    </a:p>
                    <a:p>
                      <a:pPr indent="0" algn="ctr">
                        <a:buNone/>
                      </a:pPr>
                      <a:r>
                        <a:rPr lang="zh-CN" sz="1000" b="0">
                          <a:solidFill>
                            <a:srgbClr val="000000"/>
                          </a:solidFill>
                          <a:latin typeface="Arial" panose="02080604020202020204" pitchFamily="34" charset="0"/>
                          <a:ea typeface="仿宋_GB2312" panose="02010609030101010101" charset="-122"/>
                        </a:rPr>
                        <a:t>宣传进校园</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仿宋_GB2312" panose="02010609030101010101" charset="-122"/>
                        </a:rPr>
                        <a:t>春、秋开学季及重要时间节点开展</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国务院安委会办公室 应急管理部《推进安全宣传“五进”工作方案》、省安委办《安全宣传“五进”工作实施方案》《中华人民共和国禁毒法》、《中共中央办公厅 国务院办公厅印发&lt;关于加强新时代全民禁毒宣传教育工作的指导意见&gt;》</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发放宣传手册和安全宣教品、邀请讲师开展安全知识小课堂、专题讲座、参观禁毒展馆、观看影视作品、开展主题教育活动</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1.向学生普及生活安全、交通安全、消防安全以及地震、地质灾害、暴风雨天气、网络安全和反电信诈骗等方面的安全知识和应急避险常识，提升要安全、懂避险、会互救的能力。</a:t>
                      </a:r>
                      <a:endParaRPr lang="zh-CN" sz="1000" b="0">
                        <a:solidFill>
                          <a:srgbClr val="000000"/>
                        </a:solidFill>
                        <a:latin typeface="Arial" panose="02080604020202020204" pitchFamily="34" charset="0"/>
                        <a:ea typeface="仿宋_GB2312" panose="02010609030101010101" charset="-122"/>
                      </a:endParaRPr>
                    </a:p>
                    <a:p>
                      <a:pPr indent="0">
                        <a:buNone/>
                      </a:pPr>
                      <a:r>
                        <a:rPr lang="zh-CN" sz="1000" b="0">
                          <a:solidFill>
                            <a:srgbClr val="000000"/>
                          </a:solidFill>
                          <a:latin typeface="Arial" panose="02080604020202020204" pitchFamily="34" charset="0"/>
                          <a:ea typeface="仿宋_GB2312" panose="02010609030101010101" charset="-122"/>
                        </a:rPr>
                        <a:t>2.宣传禁毒方针政策、禁毒法律法规、禁毒历史、毒品知识、毒品危害、毒品防范、毒情形势以及青少年毒品预防教育工作应知应会等。</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市公安局、市应急管理局、市交通管理局、市防震减灾中心、市委网信办、团市委</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58800">
                <a:tc>
                  <a:txBody>
                    <a:bodyPr/>
                    <a:p>
                      <a:pPr indent="0" algn="ctr">
                        <a:buNone/>
                      </a:pPr>
                      <a:r>
                        <a:rPr lang="en-US" sz="1000" b="0">
                          <a:solidFill>
                            <a:srgbClr val="000000"/>
                          </a:solidFill>
                          <a:latin typeface="仿宋_GB2312" panose="02010609030101010101" charset="-122"/>
                        </a:rPr>
                        <a:t>2</a:t>
                      </a:r>
                      <a:endParaRPr lang="en-US" altLang="en-US" sz="10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仿宋_GB2312" panose="02010609030101010101" charset="-122"/>
                        </a:rPr>
                        <a:t>英烈故事进校园</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仿宋_GB2312" panose="02010609030101010101" charset="-122"/>
                        </a:rPr>
                        <a:t>重要节日开展一次</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《中华人民共和国英雄烈士保护法》《退役军人事务部 教育部 共青团中央 全国少工委关于用好烈士褒扬红色资源加强青少年爱国主义教育的意见》</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现场宣讲</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宣讲英烈事迹和精神，传承弘扬红色文化。</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市退役军人事务局</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361440">
                <a:tc>
                  <a:txBody>
                    <a:bodyPr/>
                    <a:p>
                      <a:pPr indent="0" algn="ctr">
                        <a:buNone/>
                      </a:pPr>
                      <a:r>
                        <a:rPr lang="en-US" sz="1000" b="0">
                          <a:solidFill>
                            <a:srgbClr val="000000"/>
                          </a:solidFill>
                          <a:latin typeface="仿宋_GB2312" panose="02010609030101010101" charset="-122"/>
                        </a:rPr>
                        <a:t>3</a:t>
                      </a:r>
                      <a:endParaRPr lang="en-US" altLang="en-US" sz="10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卫生健康进校园</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仿宋_GB2312" panose="02010609030101010101" charset="-122"/>
                        </a:rPr>
                        <a:t>全年</a:t>
                      </a:r>
                      <a:endParaRPr lang="zh-CN" sz="1000" b="0">
                        <a:solidFill>
                          <a:srgbClr val="000000"/>
                        </a:solidFill>
                        <a:latin typeface="Arial" panose="02080604020202020204" pitchFamily="34" charset="0"/>
                        <a:ea typeface="仿宋_GB2312" panose="02010609030101010101" charset="-122"/>
                      </a:endParaRPr>
                    </a:p>
                    <a:p>
                      <a:pPr indent="0" algn="ctr">
                        <a:buNone/>
                      </a:pPr>
                      <a:r>
                        <a:rPr lang="zh-CN" sz="1000" b="0">
                          <a:solidFill>
                            <a:srgbClr val="000000"/>
                          </a:solidFill>
                          <a:latin typeface="Arial" panose="02080604020202020204" pitchFamily="34" charset="0"/>
                          <a:ea typeface="仿宋_GB2312" panose="02010609030101010101" charset="-122"/>
                        </a:rPr>
                        <a:t>1-2次</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中华人民共和国传染病防治法》《学校卫生工作条例》《山西省地方病防治条例》《“健康中国2030”规划纲要》《全国学生常见病和健康影响因素监测与干预工作方案》《综合防控儿童青少年近视实施方案》《中国居民口腔健康指南》《关于做好2024年全国儿童口腔疾病综合干预项目工作的通知》《全国地方病防治巩固提升行动方案（2023-2025年）》《地方病预防控制工作规范（试行）》</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教学生活环境监测、体格检查、问卷调查、开展宣传教育、举办健康主题活动等</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1.传染病疫情处置。</a:t>
                      </a:r>
                      <a:endParaRPr lang="zh-CN" sz="1000" b="0">
                        <a:solidFill>
                          <a:srgbClr val="000000"/>
                        </a:solidFill>
                        <a:latin typeface="Arial" panose="02080604020202020204" pitchFamily="34" charset="0"/>
                        <a:ea typeface="仿宋_GB2312" panose="02010609030101010101" charset="-122"/>
                      </a:endParaRPr>
                    </a:p>
                    <a:p>
                      <a:pPr indent="0">
                        <a:buNone/>
                      </a:pPr>
                      <a:r>
                        <a:rPr lang="zh-CN" sz="1000" b="0">
                          <a:solidFill>
                            <a:srgbClr val="000000"/>
                          </a:solidFill>
                          <a:latin typeface="Arial" panose="02080604020202020204" pitchFamily="34" charset="0"/>
                          <a:ea typeface="仿宋_GB2312" panose="02010609030101010101" charset="-122"/>
                        </a:rPr>
                        <a:t>2.重大传染病、学生常见病、重点地方病及其健康影响因素监测、筛查、综合干预和宣传教育。</a:t>
                      </a:r>
                      <a:endParaRPr lang="zh-CN" sz="1000" b="0">
                        <a:solidFill>
                          <a:srgbClr val="000000"/>
                        </a:solidFill>
                        <a:latin typeface="Arial" panose="02080604020202020204" pitchFamily="34" charset="0"/>
                        <a:ea typeface="仿宋_GB2312" panose="02010609030101010101" charset="-122"/>
                      </a:endParaRPr>
                    </a:p>
                    <a:p>
                      <a:pPr indent="0">
                        <a:buNone/>
                      </a:pPr>
                      <a:r>
                        <a:rPr lang="zh-CN" sz="1000" b="0">
                          <a:solidFill>
                            <a:srgbClr val="000000"/>
                          </a:solidFill>
                          <a:latin typeface="Arial" panose="02080604020202020204" pitchFamily="34" charset="0"/>
                          <a:ea typeface="仿宋_GB2312" panose="02010609030101010101" charset="-122"/>
                        </a:rPr>
                        <a:t>3.开展学生心理健康教育、食品安全进校园活动。</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仿宋_GB2312" panose="02010609030101010101" charset="-122"/>
                        </a:rPr>
                        <a:t>市卫健委</a:t>
                      </a:r>
                      <a:endParaRPr lang="zh-CN" sz="1000" b="0">
                        <a:solidFill>
                          <a:srgbClr val="000000"/>
                        </a:solidFill>
                        <a:latin typeface="Arial" panose="02080604020202020204" pitchFamily="34" charset="0"/>
                        <a:ea typeface="仿宋_GB2312" panose="02010609030101010101" charset="-122"/>
                      </a:endParaRPr>
                    </a:p>
                    <a:p>
                      <a:pPr indent="0" algn="ctr">
                        <a:buNone/>
                      </a:pPr>
                      <a:r>
                        <a:rPr lang="zh-CN" sz="1000" b="0">
                          <a:solidFill>
                            <a:srgbClr val="000000"/>
                          </a:solidFill>
                          <a:latin typeface="Arial" panose="02080604020202020204" pitchFamily="34" charset="0"/>
                          <a:ea typeface="仿宋_GB2312" panose="02010609030101010101" charset="-122"/>
                        </a:rPr>
                        <a:t>（市疾控中心）、团市委</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956945">
                <a:tc>
                  <a:txBody>
                    <a:bodyPr/>
                    <a:p>
                      <a:pPr indent="0" algn="ctr">
                        <a:buNone/>
                      </a:pPr>
                      <a:r>
                        <a:rPr lang="en-US" sz="1000" b="0">
                          <a:solidFill>
                            <a:srgbClr val="000000"/>
                          </a:solidFill>
                          <a:latin typeface="仿宋_GB2312" panose="02010609030101010101" charset="-122"/>
                        </a:rPr>
                        <a:t>4</a:t>
                      </a:r>
                      <a:endParaRPr lang="en-US" altLang="en-US" sz="10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“护苗·绿书签行动”宣传活动</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仿宋_GB2312" panose="02010609030101010101" charset="-122"/>
                        </a:rPr>
                        <a:t>“绿书签行动”宣传活动期间开展1-2次</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《2025年“扫黄打非”行动方案》《2025年全国“扫黄打非”工作考评办法》</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派发绿书签、张贴宣传海报、征文、开展主题活动、开设护苗网络安全课等公开课、建立完善校园“护苗”工作站</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以“汇聚你我力量 共护健康成长”为主题,倡导绿色阅读、文明上网,引导青少年群体自觉抵制有害出版物和信息，保护少年儿童健康成长。</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仿宋_GB2312" panose="02010609030101010101" charset="-122"/>
                        </a:rPr>
                        <a:t>市委宣传部</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922655">
                <a:tc>
                  <a:txBody>
                    <a:bodyPr/>
                    <a:p>
                      <a:pPr indent="0" algn="ctr">
                        <a:buNone/>
                      </a:pPr>
                      <a:r>
                        <a:rPr lang="en-US" sz="1000" b="0">
                          <a:solidFill>
                            <a:srgbClr val="000000"/>
                          </a:solidFill>
                          <a:latin typeface="仿宋_GB2312" panose="02010609030101010101" charset="-122"/>
                        </a:rPr>
                        <a:t>5</a:t>
                      </a:r>
                      <a:endParaRPr lang="en-US" altLang="en-US" sz="10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中华优秀传统文化、红色文化教育进校园</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仿宋_GB2312" panose="02010609030101010101" charset="-122"/>
                        </a:rPr>
                        <a:t>重要节日开展1次</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中共中央办公厅 国务院办公厅印发《关于实施中华优秀传统文化传承发展工程的意见》《山西省人民政府办公厅关于印发山西省动员社会力量参与文物保护利用“文明守望工程”实施方案的通知》</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现场宣讲、表演、互动、发放宣传图册、知识问答等</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80604020202020204" pitchFamily="34" charset="0"/>
                          <a:ea typeface="仿宋_GB2312" panose="02010609030101010101" charset="-122"/>
                        </a:rPr>
                        <a:t>1.以传统文化、红色文化为主要内容开展“我的家乡了不起”山西文旅进校园活动。2.以山西精品文物为切入点，让中小学生认识、爱上、走进、保护、传承山西的宝贵历史文化。</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80604020202020204" pitchFamily="34" charset="0"/>
                          <a:ea typeface="仿宋_GB2312" panose="02010609030101010101" charset="-122"/>
                        </a:rPr>
                        <a:t>市文旅局</a:t>
                      </a:r>
                      <a:endParaRPr lang="zh-CN" altLang="en-US" sz="1000" b="0">
                        <a:solidFill>
                          <a:srgbClr val="000000"/>
                        </a:solidFill>
                        <a:latin typeface="Arial" panose="02080604020202020204" pitchFamily="34" charset="0"/>
                        <a:ea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true"/>
          </p:cNvSpPr>
          <p:nvPr>
            <p:ph idx="1"/>
          </p:nvPr>
        </p:nvSpPr>
        <p:spPr>
          <a:xfrm>
            <a:off x="753110" y="1248410"/>
            <a:ext cx="10401300" cy="5011420"/>
          </a:xfrm>
        </p:spPr>
        <p:txBody>
          <a:bodyPr>
            <a:normAutofit/>
          </a:bodyPr>
          <a:p>
            <a:pPr indent="0" algn="l">
              <a:lnSpc>
                <a:spcPts val="2800"/>
              </a:lnSpc>
              <a:buNone/>
            </a:pPr>
            <a:endParaRPr sz="1800" dirty="0">
              <a:solidFill>
                <a:schemeClr val="tx1"/>
              </a:solidFill>
              <a:cs typeface="+mn-ea"/>
              <a:sym typeface="Arial" panose="02080604020202020204" pitchFamily="34" charset="0"/>
            </a:endParaRPr>
          </a:p>
        </p:txBody>
      </p:sp>
      <p:graphicFrame>
        <p:nvGraphicFramePr>
          <p:cNvPr id="2" name="表格 1"/>
          <p:cNvGraphicFramePr/>
          <p:nvPr/>
        </p:nvGraphicFramePr>
        <p:xfrm>
          <a:off x="1057275" y="1628775"/>
          <a:ext cx="10077450" cy="3211195"/>
        </p:xfrm>
        <a:graphic>
          <a:graphicData uri="http://schemas.openxmlformats.org/drawingml/2006/table">
            <a:tbl>
              <a:tblPr firstRow="true" bandRow="true">
                <a:tableStyleId>{5C22544A-7EE6-4342-B048-85BDC9FD1C3A}</a:tableStyleId>
              </a:tblPr>
              <a:tblGrid>
                <a:gridCol w="342900"/>
                <a:gridCol w="1314450"/>
                <a:gridCol w="838200"/>
                <a:gridCol w="3419475"/>
                <a:gridCol w="1038225"/>
                <a:gridCol w="2190750"/>
                <a:gridCol w="933450"/>
              </a:tblGrid>
              <a:tr h="592455">
                <a:tc gridSpan="7">
                  <a:txBody>
                    <a:bodyPr/>
                    <a:p>
                      <a:pPr indent="0">
                        <a:buNone/>
                      </a:pPr>
                      <a:r>
                        <a:rPr lang="zh-CN" sz="1600" b="0">
                          <a:solidFill>
                            <a:srgbClr val="000000"/>
                          </a:solidFill>
                          <a:latin typeface="Arial" panose="02080604020202020204" pitchFamily="34" charset="0"/>
                          <a:ea typeface="黑体" panose="02010609060101010101" charset="-122"/>
                        </a:rPr>
                        <a:t>（三）采取“融入学校正常教育教学”方式的</a:t>
                      </a:r>
                      <a:endParaRPr lang="en-US" altLang="en-US" sz="1600" b="0">
                        <a:solidFill>
                          <a:srgbClr val="000000"/>
                        </a:solidFill>
                        <a:latin typeface="黑体" panose="02010609060101010101" charset="-122"/>
                      </a:endParaRPr>
                    </a:p>
                  </a:txBody>
                  <a:tcPr marL="12700" marR="12700" marT="12700" vert="horz" anchor="ctr" anchorCtr="false">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noFill/>
                  </a:tcPr>
                </a:tc>
                <a:tc hMerge="true">
                  <a:tcPr>
                    <a:lnT cap="flat">
                      <a:noFill/>
                    </a:lnT>
                    <a:lnB w="6350" cap="flat" cmpd="sng">
                      <a:solidFill>
                        <a:srgbClr val="000000"/>
                      </a:solidFill>
                      <a:prstDash val="solid"/>
                      <a:headEnd type="none" w="med" len="med"/>
                      <a:tailEnd type="none" w="med" len="med"/>
                    </a:lnB>
                  </a:tcPr>
                </a:tc>
                <a:tc hMerge="true">
                  <a:tcPr>
                    <a:lnT cap="flat">
                      <a:noFill/>
                    </a:lnT>
                    <a:lnB w="6350" cap="flat" cmpd="sng">
                      <a:solidFill>
                        <a:srgbClr val="000000"/>
                      </a:solidFill>
                      <a:prstDash val="solid"/>
                      <a:headEnd type="none" w="med" len="med"/>
                      <a:tailEnd type="none" w="med" len="med"/>
                    </a:lnB>
                  </a:tcPr>
                </a:tc>
                <a:tc hMerge="true">
                  <a:tcPr>
                    <a:lnT cap="flat">
                      <a:noFill/>
                    </a:lnT>
                    <a:lnB w="6350" cap="flat" cmpd="sng">
                      <a:solidFill>
                        <a:srgbClr val="000000"/>
                      </a:solidFill>
                      <a:prstDash val="solid"/>
                      <a:headEnd type="none" w="med" len="med"/>
                      <a:tailEnd type="none" w="med" len="med"/>
                    </a:lnB>
                  </a:tcPr>
                </a:tc>
                <a:tc hMerge="true">
                  <a:tcPr>
                    <a:lnT cap="flat">
                      <a:noFill/>
                    </a:lnT>
                    <a:lnB w="6350" cap="flat" cmpd="sng">
                      <a:solidFill>
                        <a:srgbClr val="000000"/>
                      </a:solidFill>
                      <a:prstDash val="solid"/>
                      <a:headEnd type="none" w="med" len="med"/>
                      <a:tailEnd type="none" w="med" len="med"/>
                    </a:lnB>
                  </a:tcPr>
                </a:tc>
                <a:tc hMerge="true">
                  <a:tcPr>
                    <a:lnT cap="flat">
                      <a:noFill/>
                    </a:lnT>
                    <a:lnB w="6350" cap="flat" cmpd="sng">
                      <a:solidFill>
                        <a:srgbClr val="000000"/>
                      </a:solidFill>
                      <a:prstDash val="solid"/>
                      <a:headEnd type="none" w="med" len="med"/>
                      <a:tailEnd type="none" w="med" len="med"/>
                    </a:lnB>
                  </a:tcPr>
                </a:tc>
                <a:tc hMerge="true">
                  <a:tcPr>
                    <a:lnR cap="flat">
                      <a:noFill/>
                    </a:lnR>
                    <a:lnT cap="flat">
                      <a:noFill/>
                    </a:lnT>
                    <a:lnB w="6350" cap="flat" cmpd="sng">
                      <a:solidFill>
                        <a:srgbClr val="000000"/>
                      </a:solidFill>
                      <a:prstDash val="solid"/>
                      <a:headEnd type="none" w="med" len="med"/>
                      <a:tailEnd type="none" w="med" len="med"/>
                    </a:lnB>
                  </a:tcPr>
                </a:tc>
              </a:tr>
              <a:tr h="578485">
                <a:tc>
                  <a:txBody>
                    <a:bodyPr/>
                    <a:p>
                      <a:pPr indent="0" algn="ctr">
                        <a:buNone/>
                      </a:pPr>
                      <a:r>
                        <a:rPr lang="zh-CN" sz="1400" b="0">
                          <a:solidFill>
                            <a:srgbClr val="000000"/>
                          </a:solidFill>
                          <a:latin typeface="Arial" panose="02080604020202020204" pitchFamily="34" charset="0"/>
                          <a:ea typeface="黑体" panose="02010609060101010101" charset="-122"/>
                        </a:rPr>
                        <a:t>序号</a:t>
                      </a:r>
                      <a:endParaRPr lang="en-US" altLang="en-US" sz="1400" b="0">
                        <a:solidFill>
                          <a:srgbClr val="000000"/>
                        </a:solidFill>
                        <a:latin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400" b="0">
                          <a:solidFill>
                            <a:srgbClr val="000000"/>
                          </a:solidFill>
                          <a:latin typeface="Arial" panose="02080604020202020204" pitchFamily="34" charset="0"/>
                          <a:ea typeface="黑体" panose="02010609060101010101" charset="-122"/>
                        </a:rPr>
                        <a:t>事项名称</a:t>
                      </a:r>
                      <a:endParaRPr lang="en-US" altLang="en-US" sz="1400" b="0">
                        <a:solidFill>
                          <a:srgbClr val="000000"/>
                        </a:solidFill>
                        <a:latin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400" b="0">
                          <a:solidFill>
                            <a:srgbClr val="000000"/>
                          </a:solidFill>
                          <a:latin typeface="Arial" panose="02080604020202020204" pitchFamily="34" charset="0"/>
                          <a:ea typeface="黑体" panose="02010609060101010101" charset="-122"/>
                        </a:rPr>
                        <a:t>开展时间</a:t>
                      </a:r>
                      <a:endParaRPr lang="en-US" altLang="en-US" sz="1400" b="0">
                        <a:solidFill>
                          <a:srgbClr val="000000"/>
                        </a:solidFill>
                        <a:latin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400" b="0">
                          <a:solidFill>
                            <a:srgbClr val="000000"/>
                          </a:solidFill>
                          <a:latin typeface="Arial" panose="02080604020202020204" pitchFamily="34" charset="0"/>
                          <a:ea typeface="黑体" panose="02010609060101010101" charset="-122"/>
                        </a:rPr>
                        <a:t>开展依据</a:t>
                      </a:r>
                      <a:endParaRPr lang="en-US" altLang="en-US" sz="1400" b="0">
                        <a:solidFill>
                          <a:srgbClr val="000000"/>
                        </a:solidFill>
                        <a:latin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400" b="0">
                          <a:solidFill>
                            <a:srgbClr val="000000"/>
                          </a:solidFill>
                          <a:latin typeface="Arial" panose="02080604020202020204" pitchFamily="34" charset="0"/>
                          <a:ea typeface="黑体" panose="02010609060101010101" charset="-122"/>
                        </a:rPr>
                        <a:t>开展形式</a:t>
                      </a:r>
                      <a:endParaRPr lang="en-US" altLang="en-US" sz="1400" b="0">
                        <a:solidFill>
                          <a:srgbClr val="000000"/>
                        </a:solidFill>
                        <a:latin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400" b="0">
                          <a:solidFill>
                            <a:srgbClr val="000000"/>
                          </a:solidFill>
                          <a:latin typeface="Arial" panose="02080604020202020204" pitchFamily="34" charset="0"/>
                          <a:ea typeface="黑体" panose="02010609060101010101" charset="-122"/>
                        </a:rPr>
                        <a:t>事项的主要内容</a:t>
                      </a:r>
                      <a:endParaRPr lang="en-US" altLang="en-US" sz="1400" b="0">
                        <a:solidFill>
                          <a:srgbClr val="000000"/>
                        </a:solidFill>
                        <a:latin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400" b="0">
                          <a:solidFill>
                            <a:srgbClr val="000000"/>
                          </a:solidFill>
                          <a:latin typeface="Arial" panose="02080604020202020204" pitchFamily="34" charset="0"/>
                          <a:ea typeface="黑体" panose="02010609060101010101" charset="-122"/>
                        </a:rPr>
                        <a:t>牵头单位</a:t>
                      </a:r>
                      <a:endParaRPr lang="en-US" altLang="en-US" sz="1400" b="0">
                        <a:solidFill>
                          <a:srgbClr val="000000"/>
                        </a:solidFill>
                        <a:latin typeface="黑体" panose="0201060906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141095">
                <a:tc>
                  <a:txBody>
                    <a:bodyPr/>
                    <a:p>
                      <a:pPr indent="0" algn="ctr">
                        <a:buNone/>
                      </a:pPr>
                      <a:r>
                        <a:rPr lang="en-US" sz="1200" b="0">
                          <a:solidFill>
                            <a:srgbClr val="000000"/>
                          </a:solidFill>
                          <a:latin typeface="仿宋_GB2312" panose="02010609030101010101" charset="-122"/>
                        </a:rPr>
                        <a:t>1</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宋体" panose="02010600030101010101" pitchFamily="2" charset="-122"/>
                        </a:rPr>
                        <a:t>国家版图意识宣</a:t>
                      </a:r>
                      <a:endParaRPr lang="zh-CN" sz="1200" b="0">
                        <a:solidFill>
                          <a:srgbClr val="000000"/>
                        </a:solidFill>
                        <a:latin typeface="Arial" panose="02080604020202020204" pitchFamily="34" charset="0"/>
                        <a:ea typeface="宋体" panose="02010600030101010101" pitchFamily="2" charset="-122"/>
                      </a:endParaRPr>
                    </a:p>
                    <a:p>
                      <a:pPr indent="0">
                        <a:buNone/>
                      </a:pPr>
                      <a:r>
                        <a:rPr lang="zh-CN" sz="1200" b="0">
                          <a:solidFill>
                            <a:srgbClr val="000000"/>
                          </a:solidFill>
                          <a:latin typeface="Arial" panose="02080604020202020204" pitchFamily="34" charset="0"/>
                          <a:ea typeface="宋体" panose="02010600030101010101" pitchFamily="2" charset="-122"/>
                        </a:rPr>
                        <a:t>传教育进校园</a:t>
                      </a:r>
                      <a:endParaRPr lang="en-US" altLang="en-US" sz="1200" b="0">
                        <a:solidFill>
                          <a:srgbClr val="000000"/>
                        </a:solidFill>
                        <a:latin typeface="宋体" panose="02010600030101010101" pitchFamily="2"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仿宋_GB2312" panose="02010609030101010101" charset="-122"/>
                        </a:rPr>
                        <a:t>随相关课程安排</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宋体" panose="02010600030101010101" pitchFamily="2" charset="-122"/>
                        </a:rPr>
                        <a:t>《中华人民共和国测绘法》</a:t>
                      </a:r>
                      <a:endParaRPr lang="en-US" altLang="en-US" sz="1200" b="0">
                        <a:solidFill>
                          <a:srgbClr val="000000"/>
                        </a:solidFill>
                        <a:latin typeface="宋体" panose="02010600030101010101" pitchFamily="2"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宋体" panose="02010600030101010101" pitchFamily="2" charset="-122"/>
                        </a:rPr>
                        <a:t>宣讲国家版图知识</a:t>
                      </a:r>
                      <a:endParaRPr lang="en-US" altLang="en-US" sz="1200" b="0">
                        <a:solidFill>
                          <a:srgbClr val="000000"/>
                        </a:solidFill>
                        <a:latin typeface="宋体" panose="02010600030101010101" pitchFamily="2"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宋体" panose="02010600030101010101" pitchFamily="2" charset="-122"/>
                        </a:rPr>
                        <a:t>普及国家版图知识，提高全民</a:t>
                      </a:r>
                      <a:endParaRPr lang="zh-CN" sz="1200" b="0">
                        <a:solidFill>
                          <a:srgbClr val="000000"/>
                        </a:solidFill>
                        <a:latin typeface="Arial" panose="02080604020202020204" pitchFamily="34" charset="0"/>
                        <a:ea typeface="宋体" panose="02010600030101010101" pitchFamily="2" charset="-122"/>
                      </a:endParaRPr>
                    </a:p>
                    <a:p>
                      <a:pPr indent="0">
                        <a:buNone/>
                      </a:pPr>
                      <a:r>
                        <a:rPr lang="zh-CN" sz="1200" b="0">
                          <a:solidFill>
                            <a:srgbClr val="000000"/>
                          </a:solidFill>
                          <a:latin typeface="Arial" panose="02080604020202020204" pitchFamily="34" charset="0"/>
                          <a:ea typeface="宋体" panose="02010600030101010101" pitchFamily="2" charset="-122"/>
                        </a:rPr>
                        <a:t>国家版图意识。</a:t>
                      </a:r>
                      <a:endParaRPr lang="en-US" altLang="en-US" sz="1200" b="0">
                        <a:solidFill>
                          <a:srgbClr val="000000"/>
                        </a:solidFill>
                        <a:latin typeface="宋体" panose="02010600030101010101" pitchFamily="2"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宋体" panose="02010600030101010101" pitchFamily="2" charset="-122"/>
                        </a:rPr>
                        <a:t>市规划和自然</a:t>
                      </a:r>
                      <a:endParaRPr lang="zh-CN" sz="1200" b="0">
                        <a:solidFill>
                          <a:srgbClr val="000000"/>
                        </a:solidFill>
                        <a:latin typeface="Arial" panose="02080604020202020204" pitchFamily="34" charset="0"/>
                        <a:ea typeface="宋体" panose="02010600030101010101" pitchFamily="2" charset="-122"/>
                      </a:endParaRPr>
                    </a:p>
                    <a:p>
                      <a:pPr indent="0" algn="ctr">
                        <a:buNone/>
                      </a:pPr>
                      <a:r>
                        <a:rPr lang="zh-CN" sz="1200" b="0">
                          <a:solidFill>
                            <a:srgbClr val="000000"/>
                          </a:solidFill>
                          <a:latin typeface="Arial" panose="02080604020202020204" pitchFamily="34" charset="0"/>
                          <a:ea typeface="宋体" panose="02010600030101010101" pitchFamily="2" charset="-122"/>
                        </a:rPr>
                        <a:t>资源局</a:t>
                      </a:r>
                      <a:endParaRPr lang="en-US" altLang="en-US" sz="1200" b="0">
                        <a:solidFill>
                          <a:srgbClr val="000000"/>
                        </a:solidFill>
                        <a:latin typeface="宋体" panose="02010600030101010101" pitchFamily="2"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899160">
                <a:tc>
                  <a:txBody>
                    <a:bodyPr/>
                    <a:p>
                      <a:pPr indent="0" algn="ctr">
                        <a:buNone/>
                      </a:pPr>
                      <a:r>
                        <a:rPr lang="en-US" sz="1600" b="0">
                          <a:solidFill>
                            <a:srgbClr val="000000"/>
                          </a:solidFill>
                          <a:latin typeface="宋体" panose="02010600030101010101" pitchFamily="2" charset="-122"/>
                        </a:rPr>
                        <a:t>2</a:t>
                      </a:r>
                      <a:endParaRPr lang="en-US" altLang="en-US" sz="1600" b="0">
                        <a:solidFill>
                          <a:srgbClr val="000000"/>
                        </a:solidFill>
                        <a:latin typeface="宋体" panose="02010600030101010101" pitchFamily="2"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节水护水进校园</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仿宋_GB2312" panose="02010609030101010101" charset="-122"/>
                        </a:rPr>
                        <a:t>随相关课程安排</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《山西省节约用水条例》《关于开展山西省青少年节水护水公益行动的通知》</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节水科普课</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200" b="0">
                          <a:solidFill>
                            <a:srgbClr val="000000"/>
                          </a:solidFill>
                          <a:latin typeface="Arial" panose="02080604020202020204" pitchFamily="34" charset="0"/>
                          <a:ea typeface="仿宋_GB2312" panose="02010609030101010101" charset="-122"/>
                        </a:rPr>
                        <a:t>普及节水知识，增强中小学生珍惜水资源、节约水资源、保护水资源的意识，在全社会营造良好的节水氛围。</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80604020202020204" pitchFamily="34" charset="0"/>
                          <a:ea typeface="仿宋_GB2312" panose="02010609030101010101" charset="-122"/>
                        </a:rPr>
                        <a:t>市水利局</a:t>
                      </a:r>
                      <a:endParaRPr lang="en-US" altLang="en-US" sz="1200" b="0">
                        <a:solidFill>
                          <a:srgbClr val="000000"/>
                        </a:solidFill>
                        <a:latin typeface="仿宋_GB2312" panose="02010609030101010101" charset="-122"/>
                      </a:endParaRPr>
                    </a:p>
                  </a:txBody>
                  <a:tcPr marL="12700" marR="12700" marT="12700" vert="horz" anchor="ctr" anchorCtr="false">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191708"/>
</p:tagLst>
</file>

<file path=ppt/tags/tag79.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191708"/>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TAG_VERSION" val="1.0"/>
  <p:tag name="KSO_WM_BEAUTIFY_FLAG" val="#wm#"/>
  <p:tag name="KSO_WM_TEMPLATE_CATEGORY" val="custom"/>
  <p:tag name="KSO_WM_TEMPLATE_INDEX" val="20191708"/>
  <p:tag name="KSO_WM_TEMPLATE_SUBCATEGORY" val="0"/>
  <p:tag name="KSO_WM_TEMPLATE_THUMBS_INDEX" val="1、2、3、4、5、6、7、8、9、10、11、12、13、14、15"/>
</p:tagLst>
</file>

<file path=ppt/tags/tag84.xml><?xml version="1.0" encoding="utf-8"?>
<p:tagLst xmlns:p="http://schemas.openxmlformats.org/presentationml/2006/main">
  <p:tag name="KSO_WM_SLIDE_ITEM_CNT" val="3"/>
</p:tagLst>
</file>

<file path=ppt/tags/tag85.xml><?xml version="1.0" encoding="utf-8"?>
<p:tagLst xmlns:p="http://schemas.openxmlformats.org/presentationml/2006/main">
  <p:tag name="KSO_WM_SLIDE_ITEM_CNT" val="1"/>
</p:tagLst>
</file>

<file path=ppt/theme/theme1.xml><?xml version="1.0" encoding="utf-8"?>
<a:theme xmlns:a="http://schemas.openxmlformats.org/drawingml/2006/main" name="Office 主题​​">
  <a:themeElements>
    <a:clrScheme name="R工作总结、报告、工作汇报、+欧美风、创意设计">
      <a:dk1>
        <a:srgbClr val="000000"/>
      </a:dk1>
      <a:lt1>
        <a:srgbClr val="FFFFFF"/>
      </a:lt1>
      <a:dk2>
        <a:srgbClr val="000000"/>
      </a:dk2>
      <a:lt2>
        <a:srgbClr val="FFFFFF"/>
      </a:lt2>
      <a:accent1>
        <a:srgbClr val="EE4856"/>
      </a:accent1>
      <a:accent2>
        <a:srgbClr val="000000"/>
      </a:accent2>
      <a:accent3>
        <a:srgbClr val="D8D8D8"/>
      </a:accent3>
      <a:accent4>
        <a:srgbClr val="EE4856"/>
      </a:accent4>
      <a:accent5>
        <a:srgbClr val="000000"/>
      </a:accent5>
      <a:accent6>
        <a:srgbClr val="D8D8D8"/>
      </a:accent6>
      <a:hlink>
        <a:srgbClr val="F33B48"/>
      </a:hlink>
      <a:folHlink>
        <a:srgbClr val="FFBC00"/>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3107</Words>
  <Application>WPS 演示</Application>
  <PresentationFormat>自定义</PresentationFormat>
  <Paragraphs>246</Paragraphs>
  <Slides>6</Slides>
  <Notes>8</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6</vt:i4>
      </vt:variant>
    </vt:vector>
  </HeadingPairs>
  <TitlesOfParts>
    <vt:vector size="17" baseType="lpstr">
      <vt:lpstr>Arial</vt:lpstr>
      <vt:lpstr>宋体</vt:lpstr>
      <vt:lpstr>Wingdings</vt:lpstr>
      <vt:lpstr>微软雅黑</vt:lpstr>
      <vt:lpstr>黑体</vt:lpstr>
      <vt:lpstr>DejaVu Sans</vt:lpstr>
      <vt:lpstr>方正小标宋简体</vt:lpstr>
      <vt:lpstr>仿宋_GB2312</vt:lpstr>
      <vt:lpstr>Arial Unicode MS</vt:lpstr>
      <vt:lpstr>Noto Sans Symbols2</vt:lpstr>
      <vt:lpstr>Office 主题​​</vt:lpstr>
      <vt:lpstr>PowerPoint 演示文稿</vt:lpstr>
      <vt:lpstr>PowerPoint 演示文稿</vt:lpstr>
      <vt:lpstr>                   二、相关要求</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2018年学前教育 政策解读</dc:title>
  <dc:creator>Administrator</dc:creator>
  <cp:lastModifiedBy>kylin</cp:lastModifiedBy>
  <cp:revision>219</cp:revision>
  <dcterms:created xsi:type="dcterms:W3CDTF">2025-04-30T01:45:23Z</dcterms:created>
  <dcterms:modified xsi:type="dcterms:W3CDTF">2025-04-30T01:45:23Z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2052-11.8.2.10290</vt:lpwstr>
  </property>
  <property fmtid="{D5CDD505-2E9C-101B-9397-08002B2CF9AE}" pid="3" name="ICV">
    <vt:lpwstr>2C8E487AD11647939B3FCDCB70C3C477</vt:lpwstr>
  </property>
</Properties>
</file>